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4"/>
  </p:notesMasterIdLst>
  <p:handoutMasterIdLst>
    <p:handoutMasterId r:id="rId85"/>
  </p:handoutMasterIdLst>
  <p:sldIdLst>
    <p:sldId id="256" r:id="rId2"/>
    <p:sldId id="435" r:id="rId3"/>
    <p:sldId id="447" r:id="rId4"/>
    <p:sldId id="446" r:id="rId5"/>
    <p:sldId id="445" r:id="rId6"/>
    <p:sldId id="444" r:id="rId7"/>
    <p:sldId id="443" r:id="rId8"/>
    <p:sldId id="442" r:id="rId9"/>
    <p:sldId id="441" r:id="rId10"/>
    <p:sldId id="440" r:id="rId11"/>
    <p:sldId id="439" r:id="rId12"/>
    <p:sldId id="438" r:id="rId13"/>
    <p:sldId id="437" r:id="rId14"/>
    <p:sldId id="436" r:id="rId15"/>
    <p:sldId id="361" r:id="rId16"/>
    <p:sldId id="362" r:id="rId17"/>
    <p:sldId id="451" r:id="rId18"/>
    <p:sldId id="363" r:id="rId19"/>
    <p:sldId id="311" r:id="rId20"/>
    <p:sldId id="364" r:id="rId21"/>
    <p:sldId id="369" r:id="rId22"/>
    <p:sldId id="348" r:id="rId23"/>
    <p:sldId id="370" r:id="rId24"/>
    <p:sldId id="371" r:id="rId25"/>
    <p:sldId id="372" r:id="rId26"/>
    <p:sldId id="373" r:id="rId27"/>
    <p:sldId id="374" r:id="rId28"/>
    <p:sldId id="375" r:id="rId29"/>
    <p:sldId id="376" r:id="rId30"/>
    <p:sldId id="377" r:id="rId31"/>
    <p:sldId id="378" r:id="rId32"/>
    <p:sldId id="379" r:id="rId33"/>
    <p:sldId id="380" r:id="rId34"/>
    <p:sldId id="381" r:id="rId35"/>
    <p:sldId id="382" r:id="rId36"/>
    <p:sldId id="383" r:id="rId37"/>
    <p:sldId id="384" r:id="rId38"/>
    <p:sldId id="385" r:id="rId39"/>
    <p:sldId id="386" r:id="rId40"/>
    <p:sldId id="387" r:id="rId41"/>
    <p:sldId id="388" r:id="rId42"/>
    <p:sldId id="389" r:id="rId43"/>
    <p:sldId id="390" r:id="rId44"/>
    <p:sldId id="391" r:id="rId45"/>
    <p:sldId id="392" r:id="rId46"/>
    <p:sldId id="433" r:id="rId47"/>
    <p:sldId id="393" r:id="rId48"/>
    <p:sldId id="434" r:id="rId49"/>
    <p:sldId id="432" r:id="rId50"/>
    <p:sldId id="394" r:id="rId51"/>
    <p:sldId id="396" r:id="rId52"/>
    <p:sldId id="397" r:id="rId53"/>
    <p:sldId id="399" r:id="rId54"/>
    <p:sldId id="450" r:id="rId55"/>
    <p:sldId id="400" r:id="rId56"/>
    <p:sldId id="401" r:id="rId57"/>
    <p:sldId id="402" r:id="rId58"/>
    <p:sldId id="403" r:id="rId59"/>
    <p:sldId id="404" r:id="rId60"/>
    <p:sldId id="405" r:id="rId61"/>
    <p:sldId id="406" r:id="rId62"/>
    <p:sldId id="407" r:id="rId63"/>
    <p:sldId id="408" r:id="rId64"/>
    <p:sldId id="409" r:id="rId65"/>
    <p:sldId id="410" r:id="rId66"/>
    <p:sldId id="411" r:id="rId67"/>
    <p:sldId id="412" r:id="rId68"/>
    <p:sldId id="416" r:id="rId69"/>
    <p:sldId id="417" r:id="rId70"/>
    <p:sldId id="418" r:id="rId71"/>
    <p:sldId id="420" r:id="rId72"/>
    <p:sldId id="421" r:id="rId73"/>
    <p:sldId id="422" r:id="rId74"/>
    <p:sldId id="423" r:id="rId75"/>
    <p:sldId id="424" r:id="rId76"/>
    <p:sldId id="425" r:id="rId77"/>
    <p:sldId id="426" r:id="rId78"/>
    <p:sldId id="427" r:id="rId79"/>
    <p:sldId id="431" r:id="rId80"/>
    <p:sldId id="430" r:id="rId81"/>
    <p:sldId id="448" r:id="rId82"/>
    <p:sldId id="449" r:id="rId8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7C2F1BD-6951-BB4E-999E-1A3C896B33A1}">
          <p14:sldIdLst>
            <p14:sldId id="256"/>
            <p14:sldId id="435"/>
            <p14:sldId id="447"/>
            <p14:sldId id="446"/>
            <p14:sldId id="445"/>
            <p14:sldId id="444"/>
            <p14:sldId id="443"/>
            <p14:sldId id="442"/>
            <p14:sldId id="441"/>
            <p14:sldId id="440"/>
            <p14:sldId id="439"/>
            <p14:sldId id="438"/>
            <p14:sldId id="437"/>
            <p14:sldId id="436"/>
            <p14:sldId id="361"/>
            <p14:sldId id="362"/>
            <p14:sldId id="451"/>
            <p14:sldId id="363"/>
            <p14:sldId id="311"/>
            <p14:sldId id="364"/>
            <p14:sldId id="369"/>
            <p14:sldId id="348"/>
            <p14:sldId id="370"/>
            <p14:sldId id="371"/>
            <p14:sldId id="372"/>
            <p14:sldId id="373"/>
            <p14:sldId id="374"/>
            <p14:sldId id="375"/>
            <p14:sldId id="376"/>
            <p14:sldId id="377"/>
            <p14:sldId id="378"/>
            <p14:sldId id="379"/>
            <p14:sldId id="380"/>
            <p14:sldId id="381"/>
            <p14:sldId id="382"/>
            <p14:sldId id="383"/>
            <p14:sldId id="384"/>
            <p14:sldId id="385"/>
            <p14:sldId id="386"/>
            <p14:sldId id="387"/>
            <p14:sldId id="388"/>
            <p14:sldId id="389"/>
            <p14:sldId id="390"/>
            <p14:sldId id="391"/>
            <p14:sldId id="392"/>
            <p14:sldId id="433"/>
            <p14:sldId id="393"/>
            <p14:sldId id="434"/>
            <p14:sldId id="432"/>
            <p14:sldId id="394"/>
            <p14:sldId id="396"/>
            <p14:sldId id="397"/>
            <p14:sldId id="399"/>
            <p14:sldId id="450"/>
            <p14:sldId id="400"/>
            <p14:sldId id="401"/>
            <p14:sldId id="402"/>
            <p14:sldId id="403"/>
            <p14:sldId id="404"/>
            <p14:sldId id="405"/>
            <p14:sldId id="406"/>
            <p14:sldId id="407"/>
            <p14:sldId id="408"/>
            <p14:sldId id="409"/>
            <p14:sldId id="410"/>
            <p14:sldId id="411"/>
            <p14:sldId id="412"/>
            <p14:sldId id="416"/>
            <p14:sldId id="417"/>
            <p14:sldId id="418"/>
            <p14:sldId id="420"/>
            <p14:sldId id="421"/>
            <p14:sldId id="422"/>
            <p14:sldId id="423"/>
            <p14:sldId id="424"/>
            <p14:sldId id="425"/>
            <p14:sldId id="426"/>
            <p14:sldId id="427"/>
            <p14:sldId id="431"/>
            <p14:sldId id="430"/>
            <p14:sldId id="448"/>
            <p14:sldId id="449"/>
          </p14:sldIdLst>
        </p14:section>
        <p14:section name="Untitled Section" id="{E95DD4B7-C620-3B47-BD4C-68460915B0CF}">
          <p14:sldIdLst/>
        </p14:section>
      </p14:section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na-Maria Piso" initials="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D117E"/>
    <a:srgbClr val="4DE6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91" autoAdjust="0"/>
    <p:restoredTop sz="94981" autoAdjust="0"/>
  </p:normalViewPr>
  <p:slideViewPr>
    <p:cSldViewPr snapToGrid="0" snapToObjects="1">
      <p:cViewPr>
        <p:scale>
          <a:sx n="99" d="100"/>
          <a:sy n="99" d="100"/>
        </p:scale>
        <p:origin x="-1376" y="2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theme" Target="theme/theme1.xml"/><Relationship Id="rId91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notesMaster" Target="notesMasters/notesMaster1.xml"/><Relationship Id="rId85" Type="http://schemas.openxmlformats.org/officeDocument/2006/relationships/handoutMaster" Target="handoutMasters/handoutMaster1.xml"/><Relationship Id="rId86" Type="http://schemas.openxmlformats.org/officeDocument/2006/relationships/printerSettings" Target="printerSettings/printerSettings1.bin"/><Relationship Id="rId87" Type="http://schemas.openxmlformats.org/officeDocument/2006/relationships/commentAuthors" Target="commentAuthors.xml"/><Relationship Id="rId88" Type="http://schemas.openxmlformats.org/officeDocument/2006/relationships/presProps" Target="presProps.xml"/><Relationship Id="rId89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37B48D-A559-6F41-A85D-9198382D8E74}" type="datetime1">
              <a:rPr lang="en-US" smtClean="0"/>
              <a:t>4/25/16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EF503E-FB01-774D-B215-308DA8CA02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5889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7269D8-8511-224D-9EC2-608B032B74D9}" type="datetime1">
              <a:rPr lang="en-US" smtClean="0"/>
              <a:t>4/25/16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B4712D-D2CB-8747-9EC4-89869EAABF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89710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9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2430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5955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8344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2975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Put the green </a:t>
            </a:r>
            <a:r>
              <a:rPr lang="en-US" dirty="0" err="1" smtClean="0"/>
              <a:t>TWHya</a:t>
            </a:r>
            <a:r>
              <a:rPr lang="en-US" dirty="0" smtClean="0"/>
              <a:t> figure instead.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2242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Remove the while and make the</a:t>
            </a:r>
            <a:r>
              <a:rPr lang="en-US" baseline="0" dirty="0" smtClean="0"/>
              <a:t> figure </a:t>
            </a:r>
            <a:r>
              <a:rPr lang="en-US" dirty="0" smtClean="0"/>
              <a:t>bigger.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4867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Show a slide before this with model predictions. </a:t>
            </a:r>
            <a:r>
              <a:rPr lang="en-US" dirty="0" err="1" smtClean="0"/>
              <a:t>Arxiv</a:t>
            </a:r>
            <a:r>
              <a:rPr lang="en-US" dirty="0" smtClean="0"/>
              <a:t> paper by </a:t>
            </a:r>
            <a:r>
              <a:rPr lang="en-US" dirty="0" err="1" smtClean="0"/>
              <a:t>katherine</a:t>
            </a:r>
            <a:r>
              <a:rPr lang="en-US" dirty="0" smtClean="0"/>
              <a:t> lodders.2009 figure 1.8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90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Split</a:t>
            </a:r>
            <a:r>
              <a:rPr lang="en-US" baseline="0" dirty="0" smtClean="0"/>
              <a:t> in 2 slides; talk about N/O, then next slide say the same holds true for C/O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6046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Split</a:t>
            </a:r>
            <a:r>
              <a:rPr lang="en-US" baseline="0" dirty="0" smtClean="0"/>
              <a:t> in 2 slides; talk about N/O, then next slide say the same holds true for C/O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60460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Split</a:t>
            </a:r>
            <a:r>
              <a:rPr lang="en-US" baseline="0" dirty="0" smtClean="0"/>
              <a:t> in 2 slides; talk about N/O, then next slide say the same holds true for C/O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6046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Split</a:t>
            </a:r>
            <a:r>
              <a:rPr lang="en-US" baseline="0" dirty="0" smtClean="0"/>
              <a:t> in 2 slides; talk about N/O, then next slide say the same holds true for C/O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6046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Circle part of diagram that I am interested in and then say directly say why; put planetary mass on y axis; also circle</a:t>
            </a:r>
            <a:r>
              <a:rPr lang="en-US" baseline="0" dirty="0" smtClean="0"/>
              <a:t> hot </a:t>
            </a:r>
            <a:r>
              <a:rPr lang="en-US" baseline="0" dirty="0" err="1" smtClean="0"/>
              <a:t>jupiters</a:t>
            </a:r>
            <a:r>
              <a:rPr lang="en-US" baseline="0" dirty="0" smtClean="0"/>
              <a:t> since those are the ones whose atmospheres we can characterize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7879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Split</a:t>
            </a:r>
            <a:r>
              <a:rPr lang="en-US" baseline="0" dirty="0" smtClean="0"/>
              <a:t> in 2 slides; talk about N/O, then next slide say the same holds true for C/O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60460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Separate in</a:t>
            </a:r>
            <a:r>
              <a:rPr lang="en-US" baseline="0" dirty="0" smtClean="0"/>
              <a:t> two slides</a:t>
            </a:r>
          </a:p>
          <a:p>
            <a:endParaRPr lang="en-US" baseline="0" dirty="0" smtClean="0"/>
          </a:p>
          <a:p>
            <a:r>
              <a:rPr lang="en-US" baseline="0" dirty="0" smtClean="0"/>
              <a:t>Mention NH3 most abundant nitrogen carrier, bot low percentage of total N abundance =&gt; the rest in N2</a:t>
            </a:r>
          </a:p>
          <a:p>
            <a:r>
              <a:rPr lang="en-US" baseline="0" dirty="0" smtClean="0"/>
              <a:t>Ice spectra or table</a:t>
            </a:r>
          </a:p>
          <a:p>
            <a:endParaRPr lang="en-US" baseline="0" dirty="0" smtClean="0"/>
          </a:p>
          <a:p>
            <a:r>
              <a:rPr lang="en-US" baseline="0" dirty="0" smtClean="0"/>
              <a:t>Show desorption curves from Edith’s paper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14382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1)</a:t>
            </a:r>
            <a:r>
              <a:rPr lang="en-US" baseline="0" dirty="0" smtClean="0"/>
              <a:t> Focus on NH3 abundance, even with max NH3 still have enhanced N/O; block out bottom 2 panels first to talk about N/O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28432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Split</a:t>
            </a:r>
            <a:r>
              <a:rPr lang="en-US" baseline="0" dirty="0" smtClean="0"/>
              <a:t> in 2 slides; talk about N/O, then next slide say the same holds true for C/O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60460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Outline diffusion and chemistry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15640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 smtClean="0"/>
              <a:t>Write all authors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93952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Cite </a:t>
            </a:r>
            <a:r>
              <a:rPr lang="en-US" dirty="0" err="1" smtClean="0"/>
              <a:t>TWHya</a:t>
            </a:r>
            <a:r>
              <a:rPr lang="en-US" dirty="0" smtClean="0"/>
              <a:t> paper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6901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Circle part of diagram that I am interested in and then say directly say why; put planetary mass on y axis; also circle</a:t>
            </a:r>
            <a:r>
              <a:rPr lang="en-US" baseline="0" dirty="0" smtClean="0"/>
              <a:t> hot </a:t>
            </a:r>
            <a:r>
              <a:rPr lang="en-US" baseline="0" dirty="0" err="1" smtClean="0"/>
              <a:t>jupiters</a:t>
            </a:r>
            <a:r>
              <a:rPr lang="en-US" baseline="0" dirty="0" smtClean="0"/>
              <a:t> since those are the ones whose atmospheres we can characterize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787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Picture of e.g. Jupiter and discuss why gas giants are important, and why we preferentially look at giant planets atmospheric spectra; there are also more problematic to form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868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0095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5955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0349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0349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0194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4/25/16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019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4/25/16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4982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4/25/16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941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4/25/16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933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4/25/16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952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4/25/16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301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4/25/16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940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4/25/16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067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4/25/16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128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4/25/16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116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4/25/16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5745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FECD78-3C8E-49F2-8FAB-59489D168ABB}" type="datetimeFigureOut">
              <a:rPr lang="en-US" smtClean="0"/>
              <a:t>4/25/16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7112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jp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jp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jp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jp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4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4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4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4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4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4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e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em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em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em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em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.jpe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1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emf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5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jp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emf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emf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emf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2.emf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2.emf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2.emf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2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2.emf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3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5.emf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6.emf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7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emf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0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8861" y="540975"/>
            <a:ext cx="8201563" cy="147002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Origins of Gas Giant Compositions: The Role of Disk Location and Dynamics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5165" y="2774169"/>
            <a:ext cx="8908835" cy="1476329"/>
          </a:xfrm>
        </p:spPr>
        <p:txBody>
          <a:bodyPr>
            <a:normAutofit/>
          </a:bodyPr>
          <a:lstStyle/>
          <a:p>
            <a:r>
              <a:rPr lang="en-US" sz="3400" dirty="0" smtClean="0"/>
              <a:t>Ana-Maria Piso </a:t>
            </a:r>
          </a:p>
          <a:p>
            <a:endParaRPr lang="en-US" sz="3000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2106705" y="4739521"/>
            <a:ext cx="519246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/>
              <a:t>Thesis Colloquium: April 27th, 2016 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838421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534"/>
    </mc:Choice>
    <mc:Fallback xmlns="">
      <p:transition xmlns:p14="http://schemas.microsoft.com/office/powerpoint/2010/main" spd="slow" advTm="79534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61662"/>
            <a:ext cx="8229600" cy="570832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Karin </a:t>
            </a:r>
            <a:r>
              <a:rPr lang="en-US" sz="2500" dirty="0" err="1" smtClean="0">
                <a:solidFill>
                  <a:srgbClr val="FFFFFF"/>
                </a:solidFill>
              </a:rPr>
              <a:t>Öberg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Ruth Murray-Clay</a:t>
            </a:r>
          </a:p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Rosanne </a:t>
            </a:r>
            <a:r>
              <a:rPr lang="en-US" sz="2500" dirty="0">
                <a:solidFill>
                  <a:srgbClr val="FFFFFF"/>
                </a:solidFill>
              </a:rPr>
              <a:t>D</a:t>
            </a:r>
            <a:r>
              <a:rPr lang="en-US" sz="2500" dirty="0" smtClean="0">
                <a:solidFill>
                  <a:srgbClr val="FFFFFF"/>
                </a:solidFill>
              </a:rPr>
              <a:t>i Stefano</a:t>
            </a:r>
          </a:p>
          <a:p>
            <a:pPr marL="0" indent="0" algn="ctr">
              <a:buNone/>
            </a:pPr>
            <a:r>
              <a:rPr lang="en-US" sz="2500" dirty="0" err="1" smtClean="0">
                <a:solidFill>
                  <a:srgbClr val="FFFFFF"/>
                </a:solidFill>
              </a:rPr>
              <a:t>Til</a:t>
            </a:r>
            <a:r>
              <a:rPr lang="en-US" sz="2500" dirty="0" smtClean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Birnstiel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 err="1" smtClean="0">
                <a:solidFill>
                  <a:srgbClr val="FFFFFF"/>
                </a:solidFill>
              </a:rPr>
              <a:t>Jamila</a:t>
            </a:r>
            <a:r>
              <a:rPr lang="en-US" sz="2500" dirty="0" smtClean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Pegues</a:t>
            </a:r>
            <a:r>
              <a:rPr lang="en-US" sz="2500" dirty="0" smtClean="0">
                <a:solidFill>
                  <a:srgbClr val="FFFFFF"/>
                </a:solidFill>
              </a:rPr>
              <a:t>, Andrew </a:t>
            </a:r>
            <a:r>
              <a:rPr lang="en-US" sz="2500" dirty="0" err="1" smtClean="0">
                <a:solidFill>
                  <a:srgbClr val="FFFFFF"/>
                </a:solidFill>
              </a:rPr>
              <a:t>Youdin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sz="2500" dirty="0" err="1" smtClean="0">
                <a:solidFill>
                  <a:srgbClr val="FFFFFF"/>
                </a:solidFill>
              </a:rPr>
              <a:t>Dimitar</a:t>
            </a:r>
            <a:r>
              <a:rPr lang="en-US" sz="2500" dirty="0" smtClean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Sasselov</a:t>
            </a:r>
            <a:r>
              <a:rPr lang="en-US" sz="2500" dirty="0" smtClean="0">
                <a:solidFill>
                  <a:srgbClr val="FFFFFF"/>
                </a:solidFill>
              </a:rPr>
              <a:t>, Matt Holman, Sean Andrews, Fred </a:t>
            </a:r>
            <a:r>
              <a:rPr lang="en-US" sz="2500" dirty="0" err="1" smtClean="0">
                <a:solidFill>
                  <a:srgbClr val="FFFFFF"/>
                </a:solidFill>
              </a:rPr>
              <a:t>Ciesla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sz="2500" dirty="0" err="1">
                <a:solidFill>
                  <a:srgbClr val="FFFFFF"/>
                </a:solidFill>
              </a:rPr>
              <a:t>Xuening</a:t>
            </a:r>
            <a:r>
              <a:rPr lang="en-US" sz="2500" dirty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Bai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>
                <a:solidFill>
                  <a:srgbClr val="FFFFFF"/>
                </a:solidFill>
              </a:rPr>
              <a:t>Jenny </a:t>
            </a:r>
            <a:r>
              <a:rPr lang="en-US" sz="2500" dirty="0" smtClean="0">
                <a:solidFill>
                  <a:srgbClr val="FFFFFF"/>
                </a:solidFill>
              </a:rPr>
              <a:t>Bergner, </a:t>
            </a:r>
            <a:r>
              <a:rPr lang="en-US" sz="2500" dirty="0" err="1">
                <a:solidFill>
                  <a:srgbClr val="FFFFFF"/>
                </a:solidFill>
              </a:rPr>
              <a:t>Ilse</a:t>
            </a:r>
            <a:r>
              <a:rPr lang="en-US" sz="2500" dirty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Cleeves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>
                <a:solidFill>
                  <a:srgbClr val="FFFFFF"/>
                </a:solidFill>
              </a:rPr>
              <a:t>Ian </a:t>
            </a:r>
            <a:r>
              <a:rPr lang="en-US" sz="2500" dirty="0" err="1" smtClean="0">
                <a:solidFill>
                  <a:srgbClr val="FFFFFF"/>
                </a:solidFill>
              </a:rPr>
              <a:t>Czekala</a:t>
            </a:r>
            <a:r>
              <a:rPr lang="en-US" sz="2500" dirty="0" smtClean="0">
                <a:solidFill>
                  <a:srgbClr val="FFFFFF"/>
                </a:solidFill>
              </a:rPr>
              <a:t>, Edith </a:t>
            </a:r>
            <a:r>
              <a:rPr lang="en-US" sz="2500" dirty="0" err="1">
                <a:solidFill>
                  <a:srgbClr val="FFFFFF"/>
                </a:solidFill>
              </a:rPr>
              <a:t>Fayolle</a:t>
            </a:r>
            <a:r>
              <a:rPr lang="en-US" sz="2500" dirty="0">
                <a:solidFill>
                  <a:srgbClr val="FFFFFF"/>
                </a:solidFill>
              </a:rPr>
              <a:t>, </a:t>
            </a:r>
            <a:r>
              <a:rPr lang="en-US" sz="2500" dirty="0" smtClean="0">
                <a:solidFill>
                  <a:srgbClr val="FFFFFF"/>
                </a:solidFill>
              </a:rPr>
              <a:t>Dawn </a:t>
            </a:r>
            <a:r>
              <a:rPr lang="en-US" sz="2500" dirty="0" err="1" smtClean="0">
                <a:solidFill>
                  <a:srgbClr val="FFFFFF"/>
                </a:solidFill>
              </a:rPr>
              <a:t>Graninger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 err="1">
                <a:solidFill>
                  <a:srgbClr val="FFFFFF"/>
                </a:solidFill>
              </a:rPr>
              <a:t>Viviana</a:t>
            </a:r>
            <a:r>
              <a:rPr lang="en-US" sz="2500" dirty="0">
                <a:solidFill>
                  <a:srgbClr val="FFFFFF"/>
                </a:solidFill>
              </a:rPr>
              <a:t> </a:t>
            </a:r>
            <a:r>
              <a:rPr lang="en-US" sz="2500" dirty="0" smtClean="0">
                <a:solidFill>
                  <a:srgbClr val="FFFFFF"/>
                </a:solidFill>
              </a:rPr>
              <a:t>Guzman, Jane Huang, </a:t>
            </a:r>
            <a:r>
              <a:rPr lang="en-US" sz="2500" dirty="0">
                <a:solidFill>
                  <a:srgbClr val="FFFFFF"/>
                </a:solidFill>
              </a:rPr>
              <a:t>Ryan Loomis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>
                <a:solidFill>
                  <a:srgbClr val="FFFFFF"/>
                </a:solidFill>
              </a:rPr>
              <a:t>Meredith </a:t>
            </a:r>
            <a:r>
              <a:rPr lang="en-US" sz="2500" dirty="0" err="1" smtClean="0">
                <a:solidFill>
                  <a:srgbClr val="FFFFFF"/>
                </a:solidFill>
              </a:rPr>
              <a:t>MacGregor</a:t>
            </a:r>
            <a:r>
              <a:rPr lang="en-US" sz="2500" dirty="0" smtClean="0">
                <a:solidFill>
                  <a:srgbClr val="FFFFFF"/>
                </a:solidFill>
              </a:rPr>
              <a:t>, Chris </a:t>
            </a:r>
            <a:r>
              <a:rPr lang="en-US" sz="2500" dirty="0" err="1" smtClean="0">
                <a:solidFill>
                  <a:srgbClr val="FFFFFF"/>
                </a:solidFill>
              </a:rPr>
              <a:t>Merchantz</a:t>
            </a:r>
            <a:r>
              <a:rPr lang="en-US" sz="2500" dirty="0" smtClean="0">
                <a:solidFill>
                  <a:srgbClr val="FFFFFF"/>
                </a:solidFill>
              </a:rPr>
              <a:t>, Charlie Qi, </a:t>
            </a:r>
            <a:r>
              <a:rPr lang="en-US" sz="2500" dirty="0">
                <a:solidFill>
                  <a:srgbClr val="FFFFFF"/>
                </a:solidFill>
              </a:rPr>
              <a:t>Mahesh </a:t>
            </a:r>
            <a:r>
              <a:rPr lang="en-US" sz="2500" dirty="0" err="1" smtClean="0">
                <a:solidFill>
                  <a:srgbClr val="FFFFFF"/>
                </a:solidFill>
              </a:rPr>
              <a:t>Rajappan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>
                <a:solidFill>
                  <a:srgbClr val="FFFFFF"/>
                </a:solidFill>
              </a:rPr>
              <a:t>Luca </a:t>
            </a:r>
            <a:r>
              <a:rPr lang="en-US" sz="2500" dirty="0" smtClean="0">
                <a:solidFill>
                  <a:srgbClr val="FFFFFF"/>
                </a:solidFill>
              </a:rPr>
              <a:t>Ricci, Anjali </a:t>
            </a:r>
            <a:r>
              <a:rPr lang="en-US" sz="2500" dirty="0" err="1" smtClean="0">
                <a:solidFill>
                  <a:srgbClr val="FFFFFF"/>
                </a:solidFill>
              </a:rPr>
              <a:t>Tripathi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>
                <a:solidFill>
                  <a:srgbClr val="FFFFFF"/>
                </a:solidFill>
              </a:rPr>
              <a:t>David </a:t>
            </a:r>
            <a:r>
              <a:rPr lang="en-US" sz="2500" dirty="0" err="1" smtClean="0">
                <a:solidFill>
                  <a:srgbClr val="FFFFFF"/>
                </a:solidFill>
              </a:rPr>
              <a:t>Wilner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Courtney Dressing, </a:t>
            </a:r>
            <a:r>
              <a:rPr lang="en-US" sz="2500" dirty="0" err="1" smtClean="0">
                <a:solidFill>
                  <a:srgbClr val="FFFFFF"/>
                </a:solidFill>
              </a:rPr>
              <a:t>Bekki</a:t>
            </a:r>
            <a:r>
              <a:rPr lang="en-US" sz="2500" dirty="0" smtClean="0">
                <a:solidFill>
                  <a:srgbClr val="FFFFFF"/>
                </a:solidFill>
              </a:rPr>
              <a:t> Dawson</a:t>
            </a:r>
          </a:p>
          <a:p>
            <a:pPr marL="0" indent="0" algn="ctr">
              <a:buNone/>
            </a:pPr>
            <a:endParaRPr lang="en-US" sz="2500" dirty="0">
              <a:solidFill>
                <a:srgbClr val="FFFFFF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Acknowledgments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48224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61662"/>
            <a:ext cx="8229600" cy="570832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Karin </a:t>
            </a:r>
            <a:r>
              <a:rPr lang="en-US" sz="2500" dirty="0" err="1" smtClean="0">
                <a:solidFill>
                  <a:srgbClr val="FFFFFF"/>
                </a:solidFill>
              </a:rPr>
              <a:t>Öberg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Ruth Murray-Clay</a:t>
            </a:r>
          </a:p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Rosanne </a:t>
            </a:r>
            <a:r>
              <a:rPr lang="en-US" sz="2500" dirty="0">
                <a:solidFill>
                  <a:srgbClr val="FFFFFF"/>
                </a:solidFill>
              </a:rPr>
              <a:t>D</a:t>
            </a:r>
            <a:r>
              <a:rPr lang="en-US" sz="2500" dirty="0" smtClean="0">
                <a:solidFill>
                  <a:srgbClr val="FFFFFF"/>
                </a:solidFill>
              </a:rPr>
              <a:t>i Stefano</a:t>
            </a:r>
          </a:p>
          <a:p>
            <a:pPr marL="0" indent="0" algn="ctr">
              <a:buNone/>
            </a:pPr>
            <a:r>
              <a:rPr lang="en-US" sz="2500" dirty="0" err="1" smtClean="0">
                <a:solidFill>
                  <a:srgbClr val="FFFFFF"/>
                </a:solidFill>
              </a:rPr>
              <a:t>Til</a:t>
            </a:r>
            <a:r>
              <a:rPr lang="en-US" sz="2500" dirty="0" smtClean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Birnstiel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 err="1" smtClean="0">
                <a:solidFill>
                  <a:srgbClr val="FFFFFF"/>
                </a:solidFill>
              </a:rPr>
              <a:t>Jamila</a:t>
            </a:r>
            <a:r>
              <a:rPr lang="en-US" sz="2500" dirty="0" smtClean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Pegues</a:t>
            </a:r>
            <a:r>
              <a:rPr lang="en-US" sz="2500" dirty="0" smtClean="0">
                <a:solidFill>
                  <a:srgbClr val="FFFFFF"/>
                </a:solidFill>
              </a:rPr>
              <a:t>, Andrew </a:t>
            </a:r>
            <a:r>
              <a:rPr lang="en-US" sz="2500" dirty="0" err="1" smtClean="0">
                <a:solidFill>
                  <a:srgbClr val="FFFFFF"/>
                </a:solidFill>
              </a:rPr>
              <a:t>Youdin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sz="2500" dirty="0" err="1" smtClean="0">
                <a:solidFill>
                  <a:srgbClr val="FFFFFF"/>
                </a:solidFill>
              </a:rPr>
              <a:t>Dimitar</a:t>
            </a:r>
            <a:r>
              <a:rPr lang="en-US" sz="2500" dirty="0" smtClean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Sasselov</a:t>
            </a:r>
            <a:r>
              <a:rPr lang="en-US" sz="2500" dirty="0" smtClean="0">
                <a:solidFill>
                  <a:srgbClr val="FFFFFF"/>
                </a:solidFill>
              </a:rPr>
              <a:t>, Matt Holman, Sean Andrews, Fred </a:t>
            </a:r>
            <a:r>
              <a:rPr lang="en-US" sz="2500" dirty="0" err="1" smtClean="0">
                <a:solidFill>
                  <a:srgbClr val="FFFFFF"/>
                </a:solidFill>
              </a:rPr>
              <a:t>Ciesla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sz="2500" dirty="0" err="1">
                <a:solidFill>
                  <a:srgbClr val="FFFFFF"/>
                </a:solidFill>
              </a:rPr>
              <a:t>Xuening</a:t>
            </a:r>
            <a:r>
              <a:rPr lang="en-US" sz="2500" dirty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Bai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>
                <a:solidFill>
                  <a:srgbClr val="FFFFFF"/>
                </a:solidFill>
              </a:rPr>
              <a:t>Jenny </a:t>
            </a:r>
            <a:r>
              <a:rPr lang="en-US" sz="2500" dirty="0" smtClean="0">
                <a:solidFill>
                  <a:srgbClr val="FFFFFF"/>
                </a:solidFill>
              </a:rPr>
              <a:t>Bergner, </a:t>
            </a:r>
            <a:r>
              <a:rPr lang="en-US" sz="2500" dirty="0" err="1">
                <a:solidFill>
                  <a:srgbClr val="FFFFFF"/>
                </a:solidFill>
              </a:rPr>
              <a:t>Ilse</a:t>
            </a:r>
            <a:r>
              <a:rPr lang="en-US" sz="2500" dirty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Cleeves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>
                <a:solidFill>
                  <a:srgbClr val="FFFFFF"/>
                </a:solidFill>
              </a:rPr>
              <a:t>Ian </a:t>
            </a:r>
            <a:r>
              <a:rPr lang="en-US" sz="2500" dirty="0" err="1" smtClean="0">
                <a:solidFill>
                  <a:srgbClr val="FFFFFF"/>
                </a:solidFill>
              </a:rPr>
              <a:t>Czekala</a:t>
            </a:r>
            <a:r>
              <a:rPr lang="en-US" sz="2500" dirty="0" smtClean="0">
                <a:solidFill>
                  <a:srgbClr val="FFFFFF"/>
                </a:solidFill>
              </a:rPr>
              <a:t>, Edith </a:t>
            </a:r>
            <a:r>
              <a:rPr lang="en-US" sz="2500" dirty="0" err="1">
                <a:solidFill>
                  <a:srgbClr val="FFFFFF"/>
                </a:solidFill>
              </a:rPr>
              <a:t>Fayolle</a:t>
            </a:r>
            <a:r>
              <a:rPr lang="en-US" sz="2500" dirty="0">
                <a:solidFill>
                  <a:srgbClr val="FFFFFF"/>
                </a:solidFill>
              </a:rPr>
              <a:t>, </a:t>
            </a:r>
            <a:r>
              <a:rPr lang="en-US" sz="2500" dirty="0" smtClean="0">
                <a:solidFill>
                  <a:srgbClr val="FFFFFF"/>
                </a:solidFill>
              </a:rPr>
              <a:t>Dawn </a:t>
            </a:r>
            <a:r>
              <a:rPr lang="en-US" sz="2500" dirty="0" err="1" smtClean="0">
                <a:solidFill>
                  <a:srgbClr val="FFFFFF"/>
                </a:solidFill>
              </a:rPr>
              <a:t>Graninger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 err="1">
                <a:solidFill>
                  <a:srgbClr val="FFFFFF"/>
                </a:solidFill>
              </a:rPr>
              <a:t>Viviana</a:t>
            </a:r>
            <a:r>
              <a:rPr lang="en-US" sz="2500" dirty="0">
                <a:solidFill>
                  <a:srgbClr val="FFFFFF"/>
                </a:solidFill>
              </a:rPr>
              <a:t> </a:t>
            </a:r>
            <a:r>
              <a:rPr lang="en-US" sz="2500" dirty="0" smtClean="0">
                <a:solidFill>
                  <a:srgbClr val="FFFFFF"/>
                </a:solidFill>
              </a:rPr>
              <a:t>Guzman, Jane Huang, </a:t>
            </a:r>
            <a:r>
              <a:rPr lang="en-US" sz="2500" dirty="0">
                <a:solidFill>
                  <a:srgbClr val="FFFFFF"/>
                </a:solidFill>
              </a:rPr>
              <a:t>Ryan Loomis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>
                <a:solidFill>
                  <a:srgbClr val="FFFFFF"/>
                </a:solidFill>
              </a:rPr>
              <a:t>Meredith </a:t>
            </a:r>
            <a:r>
              <a:rPr lang="en-US" sz="2500" dirty="0" err="1" smtClean="0">
                <a:solidFill>
                  <a:srgbClr val="FFFFFF"/>
                </a:solidFill>
              </a:rPr>
              <a:t>MacGregor</a:t>
            </a:r>
            <a:r>
              <a:rPr lang="en-US" sz="2500" dirty="0" smtClean="0">
                <a:solidFill>
                  <a:srgbClr val="FFFFFF"/>
                </a:solidFill>
              </a:rPr>
              <a:t>, Chris </a:t>
            </a:r>
            <a:r>
              <a:rPr lang="en-US" sz="2500" dirty="0" err="1" smtClean="0">
                <a:solidFill>
                  <a:srgbClr val="FFFFFF"/>
                </a:solidFill>
              </a:rPr>
              <a:t>Merchantz</a:t>
            </a:r>
            <a:r>
              <a:rPr lang="en-US" sz="2500" dirty="0" smtClean="0">
                <a:solidFill>
                  <a:srgbClr val="FFFFFF"/>
                </a:solidFill>
              </a:rPr>
              <a:t>, Charlie Qi, </a:t>
            </a:r>
            <a:r>
              <a:rPr lang="en-US" sz="2500" dirty="0">
                <a:solidFill>
                  <a:srgbClr val="FFFFFF"/>
                </a:solidFill>
              </a:rPr>
              <a:t>Mahesh </a:t>
            </a:r>
            <a:r>
              <a:rPr lang="en-US" sz="2500" dirty="0" err="1" smtClean="0">
                <a:solidFill>
                  <a:srgbClr val="FFFFFF"/>
                </a:solidFill>
              </a:rPr>
              <a:t>Rajappan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>
                <a:solidFill>
                  <a:srgbClr val="FFFFFF"/>
                </a:solidFill>
              </a:rPr>
              <a:t>Luca </a:t>
            </a:r>
            <a:r>
              <a:rPr lang="en-US" sz="2500" dirty="0" smtClean="0">
                <a:solidFill>
                  <a:srgbClr val="FFFFFF"/>
                </a:solidFill>
              </a:rPr>
              <a:t>Ricci, Anjali </a:t>
            </a:r>
            <a:r>
              <a:rPr lang="en-US" sz="2500" dirty="0" err="1" smtClean="0">
                <a:solidFill>
                  <a:srgbClr val="FFFFFF"/>
                </a:solidFill>
              </a:rPr>
              <a:t>Tripathi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>
                <a:solidFill>
                  <a:srgbClr val="FFFFFF"/>
                </a:solidFill>
              </a:rPr>
              <a:t>David </a:t>
            </a:r>
            <a:r>
              <a:rPr lang="en-US" sz="2500" dirty="0" err="1" smtClean="0">
                <a:solidFill>
                  <a:srgbClr val="FFFFFF"/>
                </a:solidFill>
              </a:rPr>
              <a:t>Wilner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Courtney Dressing, </a:t>
            </a:r>
            <a:r>
              <a:rPr lang="en-US" sz="2500" dirty="0" err="1" smtClean="0">
                <a:solidFill>
                  <a:srgbClr val="FFFFFF"/>
                </a:solidFill>
              </a:rPr>
              <a:t>Bekki</a:t>
            </a:r>
            <a:r>
              <a:rPr lang="en-US" sz="2500" dirty="0" smtClean="0">
                <a:solidFill>
                  <a:srgbClr val="FFFFFF"/>
                </a:solidFill>
              </a:rPr>
              <a:t> Dawson</a:t>
            </a:r>
          </a:p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Peg </a:t>
            </a:r>
            <a:r>
              <a:rPr lang="en-US" sz="2500" dirty="0" err="1" smtClean="0">
                <a:solidFill>
                  <a:srgbClr val="FFFFFF"/>
                </a:solidFill>
              </a:rPr>
              <a:t>Herlihy</a:t>
            </a:r>
            <a:r>
              <a:rPr lang="en-US" sz="2500" dirty="0" smtClean="0">
                <a:solidFill>
                  <a:srgbClr val="FFFFFF"/>
                </a:solidFill>
              </a:rPr>
              <a:t>, Robb </a:t>
            </a:r>
            <a:r>
              <a:rPr lang="en-US" sz="2500" dirty="0" err="1" smtClean="0">
                <a:solidFill>
                  <a:srgbClr val="FFFFFF"/>
                </a:solidFill>
              </a:rPr>
              <a:t>Scholten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endParaRPr lang="en-US" sz="2500" dirty="0">
              <a:solidFill>
                <a:srgbClr val="FFFFFF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Acknowledgments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58175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61662"/>
            <a:ext cx="8229600" cy="570832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Karin </a:t>
            </a:r>
            <a:r>
              <a:rPr lang="en-US" sz="2500" dirty="0" err="1" smtClean="0">
                <a:solidFill>
                  <a:srgbClr val="FFFFFF"/>
                </a:solidFill>
              </a:rPr>
              <a:t>Öberg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Ruth Murray-Clay</a:t>
            </a:r>
          </a:p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Rosanne </a:t>
            </a:r>
            <a:r>
              <a:rPr lang="en-US" sz="2500" dirty="0">
                <a:solidFill>
                  <a:srgbClr val="FFFFFF"/>
                </a:solidFill>
              </a:rPr>
              <a:t>D</a:t>
            </a:r>
            <a:r>
              <a:rPr lang="en-US" sz="2500" dirty="0" smtClean="0">
                <a:solidFill>
                  <a:srgbClr val="FFFFFF"/>
                </a:solidFill>
              </a:rPr>
              <a:t>i Stefano</a:t>
            </a:r>
          </a:p>
          <a:p>
            <a:pPr marL="0" indent="0" algn="ctr">
              <a:buNone/>
            </a:pPr>
            <a:r>
              <a:rPr lang="en-US" sz="2500" dirty="0" err="1" smtClean="0">
                <a:solidFill>
                  <a:srgbClr val="FFFFFF"/>
                </a:solidFill>
              </a:rPr>
              <a:t>Til</a:t>
            </a:r>
            <a:r>
              <a:rPr lang="en-US" sz="2500" dirty="0" smtClean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Birnstiel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 err="1" smtClean="0">
                <a:solidFill>
                  <a:srgbClr val="FFFFFF"/>
                </a:solidFill>
              </a:rPr>
              <a:t>Jamila</a:t>
            </a:r>
            <a:r>
              <a:rPr lang="en-US" sz="2500" dirty="0" smtClean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Pegues</a:t>
            </a:r>
            <a:r>
              <a:rPr lang="en-US" sz="2500" dirty="0" smtClean="0">
                <a:solidFill>
                  <a:srgbClr val="FFFFFF"/>
                </a:solidFill>
              </a:rPr>
              <a:t>, Andrew </a:t>
            </a:r>
            <a:r>
              <a:rPr lang="en-US" sz="2500" dirty="0" err="1" smtClean="0">
                <a:solidFill>
                  <a:srgbClr val="FFFFFF"/>
                </a:solidFill>
              </a:rPr>
              <a:t>Youdin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sz="2500" dirty="0" err="1" smtClean="0">
                <a:solidFill>
                  <a:srgbClr val="FFFFFF"/>
                </a:solidFill>
              </a:rPr>
              <a:t>Dimitar</a:t>
            </a:r>
            <a:r>
              <a:rPr lang="en-US" sz="2500" dirty="0" smtClean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Sasselov</a:t>
            </a:r>
            <a:r>
              <a:rPr lang="en-US" sz="2500" dirty="0" smtClean="0">
                <a:solidFill>
                  <a:srgbClr val="FFFFFF"/>
                </a:solidFill>
              </a:rPr>
              <a:t>, Matt Holman, Sean Andrews, Fred </a:t>
            </a:r>
            <a:r>
              <a:rPr lang="en-US" sz="2500" dirty="0" err="1" smtClean="0">
                <a:solidFill>
                  <a:srgbClr val="FFFFFF"/>
                </a:solidFill>
              </a:rPr>
              <a:t>Ciesla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sz="2500" dirty="0" err="1">
                <a:solidFill>
                  <a:srgbClr val="FFFFFF"/>
                </a:solidFill>
              </a:rPr>
              <a:t>Xuening</a:t>
            </a:r>
            <a:r>
              <a:rPr lang="en-US" sz="2500" dirty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Bai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>
                <a:solidFill>
                  <a:srgbClr val="FFFFFF"/>
                </a:solidFill>
              </a:rPr>
              <a:t>Jenny </a:t>
            </a:r>
            <a:r>
              <a:rPr lang="en-US" sz="2500" dirty="0" smtClean="0">
                <a:solidFill>
                  <a:srgbClr val="FFFFFF"/>
                </a:solidFill>
              </a:rPr>
              <a:t>Bergner, </a:t>
            </a:r>
            <a:r>
              <a:rPr lang="en-US" sz="2500" dirty="0" err="1">
                <a:solidFill>
                  <a:srgbClr val="FFFFFF"/>
                </a:solidFill>
              </a:rPr>
              <a:t>Ilse</a:t>
            </a:r>
            <a:r>
              <a:rPr lang="en-US" sz="2500" dirty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Cleeves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>
                <a:solidFill>
                  <a:srgbClr val="FFFFFF"/>
                </a:solidFill>
              </a:rPr>
              <a:t>Ian </a:t>
            </a:r>
            <a:r>
              <a:rPr lang="en-US" sz="2500" dirty="0" err="1" smtClean="0">
                <a:solidFill>
                  <a:srgbClr val="FFFFFF"/>
                </a:solidFill>
              </a:rPr>
              <a:t>Czekala</a:t>
            </a:r>
            <a:r>
              <a:rPr lang="en-US" sz="2500" dirty="0" smtClean="0">
                <a:solidFill>
                  <a:srgbClr val="FFFFFF"/>
                </a:solidFill>
              </a:rPr>
              <a:t>, Edith </a:t>
            </a:r>
            <a:r>
              <a:rPr lang="en-US" sz="2500" dirty="0" err="1">
                <a:solidFill>
                  <a:srgbClr val="FFFFFF"/>
                </a:solidFill>
              </a:rPr>
              <a:t>Fayolle</a:t>
            </a:r>
            <a:r>
              <a:rPr lang="en-US" sz="2500" dirty="0">
                <a:solidFill>
                  <a:srgbClr val="FFFFFF"/>
                </a:solidFill>
              </a:rPr>
              <a:t>, </a:t>
            </a:r>
            <a:r>
              <a:rPr lang="en-US" sz="2500" dirty="0" smtClean="0">
                <a:solidFill>
                  <a:srgbClr val="FFFFFF"/>
                </a:solidFill>
              </a:rPr>
              <a:t>Dawn </a:t>
            </a:r>
            <a:r>
              <a:rPr lang="en-US" sz="2500" dirty="0" err="1" smtClean="0">
                <a:solidFill>
                  <a:srgbClr val="FFFFFF"/>
                </a:solidFill>
              </a:rPr>
              <a:t>Graninger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 err="1">
                <a:solidFill>
                  <a:srgbClr val="FFFFFF"/>
                </a:solidFill>
              </a:rPr>
              <a:t>Viviana</a:t>
            </a:r>
            <a:r>
              <a:rPr lang="en-US" sz="2500" dirty="0">
                <a:solidFill>
                  <a:srgbClr val="FFFFFF"/>
                </a:solidFill>
              </a:rPr>
              <a:t> </a:t>
            </a:r>
            <a:r>
              <a:rPr lang="en-US" sz="2500" dirty="0" smtClean="0">
                <a:solidFill>
                  <a:srgbClr val="FFFFFF"/>
                </a:solidFill>
              </a:rPr>
              <a:t>Guzman, Jane Huang, </a:t>
            </a:r>
            <a:r>
              <a:rPr lang="en-US" sz="2500" dirty="0">
                <a:solidFill>
                  <a:srgbClr val="FFFFFF"/>
                </a:solidFill>
              </a:rPr>
              <a:t>Ryan Loomis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>
                <a:solidFill>
                  <a:srgbClr val="FFFFFF"/>
                </a:solidFill>
              </a:rPr>
              <a:t>Meredith </a:t>
            </a:r>
            <a:r>
              <a:rPr lang="en-US" sz="2500" dirty="0" err="1" smtClean="0">
                <a:solidFill>
                  <a:srgbClr val="FFFFFF"/>
                </a:solidFill>
              </a:rPr>
              <a:t>MacGregor</a:t>
            </a:r>
            <a:r>
              <a:rPr lang="en-US" sz="2500" dirty="0" smtClean="0">
                <a:solidFill>
                  <a:srgbClr val="FFFFFF"/>
                </a:solidFill>
              </a:rPr>
              <a:t>, Chris </a:t>
            </a:r>
            <a:r>
              <a:rPr lang="en-US" sz="2500" dirty="0" err="1" smtClean="0">
                <a:solidFill>
                  <a:srgbClr val="FFFFFF"/>
                </a:solidFill>
              </a:rPr>
              <a:t>Merchantz</a:t>
            </a:r>
            <a:r>
              <a:rPr lang="en-US" sz="2500" dirty="0" smtClean="0">
                <a:solidFill>
                  <a:srgbClr val="FFFFFF"/>
                </a:solidFill>
              </a:rPr>
              <a:t>, Charlie Qi, </a:t>
            </a:r>
            <a:r>
              <a:rPr lang="en-US" sz="2500" dirty="0">
                <a:solidFill>
                  <a:srgbClr val="FFFFFF"/>
                </a:solidFill>
              </a:rPr>
              <a:t>Mahesh </a:t>
            </a:r>
            <a:r>
              <a:rPr lang="en-US" sz="2500" dirty="0" err="1" smtClean="0">
                <a:solidFill>
                  <a:srgbClr val="FFFFFF"/>
                </a:solidFill>
              </a:rPr>
              <a:t>Rajappan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>
                <a:solidFill>
                  <a:srgbClr val="FFFFFF"/>
                </a:solidFill>
              </a:rPr>
              <a:t>Luca </a:t>
            </a:r>
            <a:r>
              <a:rPr lang="en-US" sz="2500" dirty="0" smtClean="0">
                <a:solidFill>
                  <a:srgbClr val="FFFFFF"/>
                </a:solidFill>
              </a:rPr>
              <a:t>Ricci, Anjali </a:t>
            </a:r>
            <a:r>
              <a:rPr lang="en-US" sz="2500" dirty="0" err="1" smtClean="0">
                <a:solidFill>
                  <a:srgbClr val="FFFFFF"/>
                </a:solidFill>
              </a:rPr>
              <a:t>Tripathi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>
                <a:solidFill>
                  <a:srgbClr val="FFFFFF"/>
                </a:solidFill>
              </a:rPr>
              <a:t>David </a:t>
            </a:r>
            <a:r>
              <a:rPr lang="en-US" sz="2500" dirty="0" err="1" smtClean="0">
                <a:solidFill>
                  <a:srgbClr val="FFFFFF"/>
                </a:solidFill>
              </a:rPr>
              <a:t>Wilner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Courtney Dressing, </a:t>
            </a:r>
            <a:r>
              <a:rPr lang="en-US" sz="2500" dirty="0" err="1" smtClean="0">
                <a:solidFill>
                  <a:srgbClr val="FFFFFF"/>
                </a:solidFill>
              </a:rPr>
              <a:t>Bekki</a:t>
            </a:r>
            <a:r>
              <a:rPr lang="en-US" sz="2500" dirty="0" smtClean="0">
                <a:solidFill>
                  <a:srgbClr val="FFFFFF"/>
                </a:solidFill>
              </a:rPr>
              <a:t> Dawson</a:t>
            </a:r>
          </a:p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Peg </a:t>
            </a:r>
            <a:r>
              <a:rPr lang="en-US" sz="2500" dirty="0" err="1" smtClean="0">
                <a:solidFill>
                  <a:srgbClr val="FFFFFF"/>
                </a:solidFill>
              </a:rPr>
              <a:t>Herlihy</a:t>
            </a:r>
            <a:r>
              <a:rPr lang="en-US" sz="2500" dirty="0" smtClean="0">
                <a:solidFill>
                  <a:srgbClr val="FFFFFF"/>
                </a:solidFill>
              </a:rPr>
              <a:t>, Robb </a:t>
            </a:r>
            <a:r>
              <a:rPr lang="en-US" sz="2500" dirty="0" err="1" smtClean="0">
                <a:solidFill>
                  <a:srgbClr val="FFFFFF"/>
                </a:solidFill>
              </a:rPr>
              <a:t>Scholten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ALL the wonderful grad students!</a:t>
            </a:r>
          </a:p>
          <a:p>
            <a:pPr marL="0" indent="0" algn="ctr">
              <a:buNone/>
            </a:pPr>
            <a:endParaRPr lang="en-US" sz="2500" dirty="0">
              <a:solidFill>
                <a:srgbClr val="FFFFFF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Acknowledgments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88057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61662"/>
            <a:ext cx="8229600" cy="5708322"/>
          </a:xfrm>
        </p:spPr>
        <p:txBody>
          <a:bodyPr>
            <a:normAutofit fontScale="77500" lnSpcReduction="20000"/>
          </a:bodyPr>
          <a:lstStyle/>
          <a:p>
            <a:pPr marL="0" indent="0" algn="ctr">
              <a:buNone/>
            </a:pPr>
            <a:r>
              <a:rPr lang="en-US" dirty="0" smtClean="0">
                <a:solidFill>
                  <a:srgbClr val="FFFFFF"/>
                </a:solidFill>
              </a:rPr>
              <a:t>Karin </a:t>
            </a:r>
            <a:r>
              <a:rPr lang="en-US" dirty="0" err="1" smtClean="0">
                <a:solidFill>
                  <a:srgbClr val="FFFFFF"/>
                </a:solidFill>
              </a:rPr>
              <a:t>Öberg</a:t>
            </a:r>
            <a:endParaRPr lang="en-US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dirty="0" smtClean="0">
                <a:solidFill>
                  <a:srgbClr val="FFFFFF"/>
                </a:solidFill>
              </a:rPr>
              <a:t>Ruth Murray-Clay</a:t>
            </a:r>
          </a:p>
          <a:p>
            <a:pPr marL="0" indent="0" algn="ctr">
              <a:buNone/>
            </a:pPr>
            <a:r>
              <a:rPr lang="en-US" dirty="0" smtClean="0">
                <a:solidFill>
                  <a:srgbClr val="FFFFFF"/>
                </a:solidFill>
              </a:rPr>
              <a:t>Rosanne </a:t>
            </a:r>
            <a:r>
              <a:rPr lang="en-US" dirty="0">
                <a:solidFill>
                  <a:srgbClr val="FFFFFF"/>
                </a:solidFill>
              </a:rPr>
              <a:t>D</a:t>
            </a:r>
            <a:r>
              <a:rPr lang="en-US" dirty="0" smtClean="0">
                <a:solidFill>
                  <a:srgbClr val="FFFFFF"/>
                </a:solidFill>
              </a:rPr>
              <a:t>i Stefano</a:t>
            </a:r>
          </a:p>
          <a:p>
            <a:pPr marL="0" indent="0" algn="ctr">
              <a:buNone/>
            </a:pPr>
            <a:r>
              <a:rPr lang="en-US" dirty="0" err="1" smtClean="0">
                <a:solidFill>
                  <a:srgbClr val="FFFFFF"/>
                </a:solidFill>
              </a:rPr>
              <a:t>Til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Birnstiel</a:t>
            </a:r>
            <a:r>
              <a:rPr lang="en-US" dirty="0" smtClean="0">
                <a:solidFill>
                  <a:srgbClr val="FFFFFF"/>
                </a:solidFill>
              </a:rPr>
              <a:t>, </a:t>
            </a:r>
            <a:r>
              <a:rPr lang="en-US" dirty="0" err="1" smtClean="0">
                <a:solidFill>
                  <a:srgbClr val="FFFFFF"/>
                </a:solidFill>
              </a:rPr>
              <a:t>Jamila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Pegues</a:t>
            </a:r>
            <a:r>
              <a:rPr lang="en-US" dirty="0" smtClean="0">
                <a:solidFill>
                  <a:srgbClr val="FFFFFF"/>
                </a:solidFill>
              </a:rPr>
              <a:t>, Andrew </a:t>
            </a:r>
            <a:r>
              <a:rPr lang="en-US" dirty="0" err="1" smtClean="0">
                <a:solidFill>
                  <a:srgbClr val="FFFFFF"/>
                </a:solidFill>
              </a:rPr>
              <a:t>Youdin</a:t>
            </a:r>
            <a:endParaRPr lang="en-US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dirty="0" err="1" smtClean="0">
                <a:solidFill>
                  <a:srgbClr val="FFFFFF"/>
                </a:solidFill>
              </a:rPr>
              <a:t>Dimitar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Sasselov</a:t>
            </a:r>
            <a:r>
              <a:rPr lang="en-US" dirty="0" smtClean="0">
                <a:solidFill>
                  <a:srgbClr val="FFFFFF"/>
                </a:solidFill>
              </a:rPr>
              <a:t>, Matt Holman, Sean Andrews, Fred </a:t>
            </a:r>
            <a:r>
              <a:rPr lang="en-US" dirty="0" err="1" smtClean="0">
                <a:solidFill>
                  <a:srgbClr val="FFFFFF"/>
                </a:solidFill>
              </a:rPr>
              <a:t>Ciesla</a:t>
            </a:r>
            <a:endParaRPr lang="en-US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dirty="0" err="1">
                <a:solidFill>
                  <a:srgbClr val="FFFFFF"/>
                </a:solidFill>
              </a:rPr>
              <a:t>Xuening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Bai</a:t>
            </a:r>
            <a:r>
              <a:rPr lang="en-US" dirty="0" smtClean="0">
                <a:solidFill>
                  <a:srgbClr val="FFFFFF"/>
                </a:solidFill>
              </a:rPr>
              <a:t>, </a:t>
            </a:r>
            <a:r>
              <a:rPr lang="en-US" dirty="0">
                <a:solidFill>
                  <a:srgbClr val="FFFFFF"/>
                </a:solidFill>
              </a:rPr>
              <a:t>Jenny </a:t>
            </a:r>
            <a:r>
              <a:rPr lang="en-US" dirty="0" smtClean="0">
                <a:solidFill>
                  <a:srgbClr val="FFFFFF"/>
                </a:solidFill>
              </a:rPr>
              <a:t>Bergner, </a:t>
            </a:r>
            <a:r>
              <a:rPr lang="en-US" dirty="0" err="1">
                <a:solidFill>
                  <a:srgbClr val="FFFFFF"/>
                </a:solidFill>
              </a:rPr>
              <a:t>Ilse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Cleeves</a:t>
            </a:r>
            <a:r>
              <a:rPr lang="en-US" dirty="0" smtClean="0">
                <a:solidFill>
                  <a:srgbClr val="FFFFFF"/>
                </a:solidFill>
              </a:rPr>
              <a:t>, </a:t>
            </a:r>
            <a:r>
              <a:rPr lang="en-US" dirty="0">
                <a:solidFill>
                  <a:srgbClr val="FFFFFF"/>
                </a:solidFill>
              </a:rPr>
              <a:t>Ian </a:t>
            </a:r>
            <a:r>
              <a:rPr lang="en-US" dirty="0" err="1" smtClean="0">
                <a:solidFill>
                  <a:srgbClr val="FFFFFF"/>
                </a:solidFill>
              </a:rPr>
              <a:t>Czekala</a:t>
            </a:r>
            <a:r>
              <a:rPr lang="en-US" dirty="0" smtClean="0">
                <a:solidFill>
                  <a:srgbClr val="FFFFFF"/>
                </a:solidFill>
              </a:rPr>
              <a:t>, Edith </a:t>
            </a:r>
            <a:r>
              <a:rPr lang="en-US" dirty="0" err="1">
                <a:solidFill>
                  <a:srgbClr val="FFFFFF"/>
                </a:solidFill>
              </a:rPr>
              <a:t>Fayolle</a:t>
            </a:r>
            <a:r>
              <a:rPr lang="en-US" dirty="0">
                <a:solidFill>
                  <a:srgbClr val="FFFFFF"/>
                </a:solidFill>
              </a:rPr>
              <a:t>, </a:t>
            </a:r>
            <a:r>
              <a:rPr lang="en-US" dirty="0" smtClean="0">
                <a:solidFill>
                  <a:srgbClr val="FFFFFF"/>
                </a:solidFill>
              </a:rPr>
              <a:t>Dawn </a:t>
            </a:r>
            <a:r>
              <a:rPr lang="en-US" dirty="0" err="1" smtClean="0">
                <a:solidFill>
                  <a:srgbClr val="FFFFFF"/>
                </a:solidFill>
              </a:rPr>
              <a:t>Graninger</a:t>
            </a:r>
            <a:r>
              <a:rPr lang="en-US" dirty="0" smtClean="0">
                <a:solidFill>
                  <a:srgbClr val="FFFFFF"/>
                </a:solidFill>
              </a:rPr>
              <a:t>, </a:t>
            </a:r>
            <a:r>
              <a:rPr lang="en-US" dirty="0" err="1">
                <a:solidFill>
                  <a:srgbClr val="FFFFFF"/>
                </a:solidFill>
              </a:rPr>
              <a:t>Viviana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smtClean="0">
                <a:solidFill>
                  <a:srgbClr val="FFFFFF"/>
                </a:solidFill>
              </a:rPr>
              <a:t>Guzman, Jane Huang, </a:t>
            </a:r>
            <a:r>
              <a:rPr lang="en-US" dirty="0">
                <a:solidFill>
                  <a:srgbClr val="FFFFFF"/>
                </a:solidFill>
              </a:rPr>
              <a:t>Ryan Loomis</a:t>
            </a:r>
            <a:r>
              <a:rPr lang="en-US" dirty="0" smtClean="0">
                <a:solidFill>
                  <a:srgbClr val="FFFFFF"/>
                </a:solidFill>
              </a:rPr>
              <a:t>, </a:t>
            </a:r>
            <a:r>
              <a:rPr lang="en-US" dirty="0">
                <a:solidFill>
                  <a:srgbClr val="FFFFFF"/>
                </a:solidFill>
              </a:rPr>
              <a:t>Meredith </a:t>
            </a:r>
            <a:r>
              <a:rPr lang="en-US" dirty="0" err="1" smtClean="0">
                <a:solidFill>
                  <a:srgbClr val="FFFFFF"/>
                </a:solidFill>
              </a:rPr>
              <a:t>MacGregor</a:t>
            </a:r>
            <a:r>
              <a:rPr lang="en-US" dirty="0" smtClean="0">
                <a:solidFill>
                  <a:srgbClr val="FFFFFF"/>
                </a:solidFill>
              </a:rPr>
              <a:t>, Chris </a:t>
            </a:r>
            <a:r>
              <a:rPr lang="en-US" dirty="0" err="1" smtClean="0">
                <a:solidFill>
                  <a:srgbClr val="FFFFFF"/>
                </a:solidFill>
              </a:rPr>
              <a:t>Merchantz</a:t>
            </a:r>
            <a:r>
              <a:rPr lang="en-US" dirty="0" smtClean="0">
                <a:solidFill>
                  <a:srgbClr val="FFFFFF"/>
                </a:solidFill>
              </a:rPr>
              <a:t>, Charlie Qi, </a:t>
            </a:r>
            <a:r>
              <a:rPr lang="en-US" dirty="0">
                <a:solidFill>
                  <a:srgbClr val="FFFFFF"/>
                </a:solidFill>
              </a:rPr>
              <a:t>Mahesh </a:t>
            </a:r>
            <a:r>
              <a:rPr lang="en-US" dirty="0" err="1" smtClean="0">
                <a:solidFill>
                  <a:srgbClr val="FFFFFF"/>
                </a:solidFill>
              </a:rPr>
              <a:t>Rajappan</a:t>
            </a:r>
            <a:r>
              <a:rPr lang="en-US" dirty="0" smtClean="0">
                <a:solidFill>
                  <a:srgbClr val="FFFFFF"/>
                </a:solidFill>
              </a:rPr>
              <a:t>, </a:t>
            </a:r>
            <a:r>
              <a:rPr lang="en-US" dirty="0">
                <a:solidFill>
                  <a:srgbClr val="FFFFFF"/>
                </a:solidFill>
              </a:rPr>
              <a:t>Luca </a:t>
            </a:r>
            <a:r>
              <a:rPr lang="en-US" dirty="0" smtClean="0">
                <a:solidFill>
                  <a:srgbClr val="FFFFFF"/>
                </a:solidFill>
              </a:rPr>
              <a:t>Ricci, Anjali </a:t>
            </a:r>
            <a:r>
              <a:rPr lang="en-US" dirty="0" err="1" smtClean="0">
                <a:solidFill>
                  <a:srgbClr val="FFFFFF"/>
                </a:solidFill>
              </a:rPr>
              <a:t>Tripathi</a:t>
            </a:r>
            <a:r>
              <a:rPr lang="en-US" dirty="0" smtClean="0">
                <a:solidFill>
                  <a:srgbClr val="FFFFFF"/>
                </a:solidFill>
              </a:rPr>
              <a:t>, </a:t>
            </a:r>
            <a:r>
              <a:rPr lang="en-US" dirty="0">
                <a:solidFill>
                  <a:srgbClr val="FFFFFF"/>
                </a:solidFill>
              </a:rPr>
              <a:t>David </a:t>
            </a:r>
            <a:r>
              <a:rPr lang="en-US" dirty="0" err="1" smtClean="0">
                <a:solidFill>
                  <a:srgbClr val="FFFFFF"/>
                </a:solidFill>
              </a:rPr>
              <a:t>Wilner</a:t>
            </a:r>
            <a:endParaRPr lang="en-US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dirty="0" smtClean="0">
                <a:solidFill>
                  <a:srgbClr val="FFFFFF"/>
                </a:solidFill>
              </a:rPr>
              <a:t>Courtney Dressing, </a:t>
            </a:r>
            <a:r>
              <a:rPr lang="en-US" dirty="0" err="1" smtClean="0">
                <a:solidFill>
                  <a:srgbClr val="FFFFFF"/>
                </a:solidFill>
              </a:rPr>
              <a:t>Bekki</a:t>
            </a:r>
            <a:r>
              <a:rPr lang="en-US" dirty="0" smtClean="0">
                <a:solidFill>
                  <a:srgbClr val="FFFFFF"/>
                </a:solidFill>
              </a:rPr>
              <a:t> Dawson</a:t>
            </a:r>
          </a:p>
          <a:p>
            <a:pPr marL="0" indent="0" algn="ctr">
              <a:buNone/>
            </a:pPr>
            <a:r>
              <a:rPr lang="en-US" dirty="0" smtClean="0">
                <a:solidFill>
                  <a:srgbClr val="FFFFFF"/>
                </a:solidFill>
              </a:rPr>
              <a:t>Peg </a:t>
            </a:r>
            <a:r>
              <a:rPr lang="en-US" dirty="0" err="1" smtClean="0">
                <a:solidFill>
                  <a:srgbClr val="FFFFFF"/>
                </a:solidFill>
              </a:rPr>
              <a:t>Herlihy</a:t>
            </a:r>
            <a:r>
              <a:rPr lang="en-US" dirty="0" smtClean="0">
                <a:solidFill>
                  <a:srgbClr val="FFFFFF"/>
                </a:solidFill>
              </a:rPr>
              <a:t>, Robb </a:t>
            </a:r>
            <a:r>
              <a:rPr lang="en-US" dirty="0" err="1" smtClean="0">
                <a:solidFill>
                  <a:srgbClr val="FFFFFF"/>
                </a:solidFill>
              </a:rPr>
              <a:t>Scholten</a:t>
            </a:r>
            <a:endParaRPr lang="en-US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dirty="0" smtClean="0">
                <a:solidFill>
                  <a:srgbClr val="FFFFFF"/>
                </a:solidFill>
              </a:rPr>
              <a:t>ALL the wonderful grad students!</a:t>
            </a:r>
          </a:p>
          <a:p>
            <a:pPr marL="0" indent="0" algn="ctr">
              <a:buNone/>
            </a:pPr>
            <a:r>
              <a:rPr lang="en-US" dirty="0" smtClean="0">
                <a:solidFill>
                  <a:srgbClr val="FFFFFF"/>
                </a:solidFill>
              </a:rPr>
              <a:t>Adriana, </a:t>
            </a:r>
            <a:r>
              <a:rPr lang="en-US" dirty="0" err="1" smtClean="0">
                <a:solidFill>
                  <a:srgbClr val="FFFFFF"/>
                </a:solidFill>
              </a:rPr>
              <a:t>Andra</a:t>
            </a:r>
            <a:r>
              <a:rPr lang="en-US" dirty="0" smtClean="0">
                <a:solidFill>
                  <a:srgbClr val="FFFFFF"/>
                </a:solidFill>
              </a:rPr>
              <a:t>, Carlo, </a:t>
            </a:r>
            <a:r>
              <a:rPr lang="en-US" dirty="0">
                <a:solidFill>
                  <a:srgbClr val="FFFFFF"/>
                </a:solidFill>
              </a:rPr>
              <a:t>C.S.</a:t>
            </a:r>
            <a:r>
              <a:rPr lang="en-US" dirty="0" smtClean="0">
                <a:solidFill>
                  <a:srgbClr val="FFFFFF"/>
                </a:solidFill>
              </a:rPr>
              <a:t>,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smtClean="0">
                <a:solidFill>
                  <a:srgbClr val="FFFFFF"/>
                </a:solidFill>
              </a:rPr>
              <a:t>Herman, </a:t>
            </a:r>
            <a:r>
              <a:rPr lang="en-US" dirty="0" err="1">
                <a:solidFill>
                  <a:srgbClr val="FFFFFF"/>
                </a:solidFill>
              </a:rPr>
              <a:t>Ignat</a:t>
            </a:r>
            <a:r>
              <a:rPr lang="en-US" dirty="0">
                <a:solidFill>
                  <a:srgbClr val="FFFFFF"/>
                </a:solidFill>
              </a:rPr>
              <a:t>, </a:t>
            </a:r>
            <a:r>
              <a:rPr lang="en-US" dirty="0" smtClean="0">
                <a:solidFill>
                  <a:srgbClr val="FFFFFF"/>
                </a:solidFill>
              </a:rPr>
              <a:t>Irina, Iulia, John, </a:t>
            </a:r>
            <a:r>
              <a:rPr lang="en-US" dirty="0">
                <a:solidFill>
                  <a:srgbClr val="FFFFFF"/>
                </a:solidFill>
              </a:rPr>
              <a:t>Laura, </a:t>
            </a:r>
            <a:r>
              <a:rPr lang="en-US" dirty="0" err="1" smtClean="0">
                <a:solidFill>
                  <a:srgbClr val="FFFFFF"/>
                </a:solidFill>
              </a:rPr>
              <a:t>Luly</a:t>
            </a:r>
            <a:r>
              <a:rPr lang="en-US" dirty="0" smtClean="0">
                <a:solidFill>
                  <a:srgbClr val="FFFFFF"/>
                </a:solidFill>
              </a:rPr>
              <a:t>, Monica, </a:t>
            </a:r>
            <a:r>
              <a:rPr lang="en-US" dirty="0">
                <a:solidFill>
                  <a:srgbClr val="FFFFFF"/>
                </a:solidFill>
              </a:rPr>
              <a:t>Rachel, </a:t>
            </a:r>
            <a:r>
              <a:rPr lang="en-US" dirty="0" err="1" smtClean="0">
                <a:solidFill>
                  <a:srgbClr val="FFFFFF"/>
                </a:solidFill>
              </a:rPr>
              <a:t>Simona</a:t>
            </a:r>
            <a:r>
              <a:rPr lang="en-US" dirty="0" smtClean="0">
                <a:solidFill>
                  <a:srgbClr val="FFFFFF"/>
                </a:solidFill>
              </a:rPr>
              <a:t>, Tom, …</a:t>
            </a:r>
          </a:p>
          <a:p>
            <a:pPr marL="0" indent="0" algn="ctr">
              <a:buNone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Acknowledgments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10742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61662"/>
            <a:ext cx="8229600" cy="5708322"/>
          </a:xfrm>
        </p:spPr>
        <p:txBody>
          <a:bodyPr>
            <a:normAutofit fontScale="77500" lnSpcReduction="20000"/>
          </a:bodyPr>
          <a:lstStyle/>
          <a:p>
            <a:pPr marL="0" indent="0" algn="ctr">
              <a:buNone/>
            </a:pPr>
            <a:r>
              <a:rPr lang="en-US" dirty="0" smtClean="0">
                <a:solidFill>
                  <a:srgbClr val="FFFFFF"/>
                </a:solidFill>
              </a:rPr>
              <a:t>Karin </a:t>
            </a:r>
            <a:r>
              <a:rPr lang="en-US" dirty="0" err="1" smtClean="0">
                <a:solidFill>
                  <a:srgbClr val="FFFFFF"/>
                </a:solidFill>
              </a:rPr>
              <a:t>Öberg</a:t>
            </a:r>
            <a:endParaRPr lang="en-US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dirty="0" smtClean="0">
                <a:solidFill>
                  <a:srgbClr val="FFFFFF"/>
                </a:solidFill>
              </a:rPr>
              <a:t>Ruth Murray-Clay</a:t>
            </a:r>
          </a:p>
          <a:p>
            <a:pPr marL="0" indent="0" algn="ctr">
              <a:buNone/>
            </a:pPr>
            <a:r>
              <a:rPr lang="en-US" dirty="0" smtClean="0">
                <a:solidFill>
                  <a:srgbClr val="FFFFFF"/>
                </a:solidFill>
              </a:rPr>
              <a:t>Rosanne </a:t>
            </a:r>
            <a:r>
              <a:rPr lang="en-US" dirty="0">
                <a:solidFill>
                  <a:srgbClr val="FFFFFF"/>
                </a:solidFill>
              </a:rPr>
              <a:t>D</a:t>
            </a:r>
            <a:r>
              <a:rPr lang="en-US" dirty="0" smtClean="0">
                <a:solidFill>
                  <a:srgbClr val="FFFFFF"/>
                </a:solidFill>
              </a:rPr>
              <a:t>i Stefano</a:t>
            </a:r>
          </a:p>
          <a:p>
            <a:pPr marL="0" indent="0" algn="ctr">
              <a:buNone/>
            </a:pPr>
            <a:r>
              <a:rPr lang="en-US" dirty="0" err="1" smtClean="0">
                <a:solidFill>
                  <a:srgbClr val="FFFFFF"/>
                </a:solidFill>
              </a:rPr>
              <a:t>Til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Birnstiel</a:t>
            </a:r>
            <a:r>
              <a:rPr lang="en-US" dirty="0" smtClean="0">
                <a:solidFill>
                  <a:srgbClr val="FFFFFF"/>
                </a:solidFill>
              </a:rPr>
              <a:t>, </a:t>
            </a:r>
            <a:r>
              <a:rPr lang="en-US" dirty="0" err="1" smtClean="0">
                <a:solidFill>
                  <a:srgbClr val="FFFFFF"/>
                </a:solidFill>
              </a:rPr>
              <a:t>Jamila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Pegues</a:t>
            </a:r>
            <a:r>
              <a:rPr lang="en-US" dirty="0" smtClean="0">
                <a:solidFill>
                  <a:srgbClr val="FFFFFF"/>
                </a:solidFill>
              </a:rPr>
              <a:t>, Andrew </a:t>
            </a:r>
            <a:r>
              <a:rPr lang="en-US" dirty="0" err="1" smtClean="0">
                <a:solidFill>
                  <a:srgbClr val="FFFFFF"/>
                </a:solidFill>
              </a:rPr>
              <a:t>Youdin</a:t>
            </a:r>
            <a:endParaRPr lang="en-US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dirty="0" err="1" smtClean="0">
                <a:solidFill>
                  <a:srgbClr val="FFFFFF"/>
                </a:solidFill>
              </a:rPr>
              <a:t>Dimitar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Sasselov</a:t>
            </a:r>
            <a:r>
              <a:rPr lang="en-US" dirty="0" smtClean="0">
                <a:solidFill>
                  <a:srgbClr val="FFFFFF"/>
                </a:solidFill>
              </a:rPr>
              <a:t>, Matt Holman, Sean Andrews, Fred </a:t>
            </a:r>
            <a:r>
              <a:rPr lang="en-US" dirty="0" err="1" smtClean="0">
                <a:solidFill>
                  <a:srgbClr val="FFFFFF"/>
                </a:solidFill>
              </a:rPr>
              <a:t>Ciesla</a:t>
            </a:r>
            <a:endParaRPr lang="en-US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dirty="0" err="1">
                <a:solidFill>
                  <a:srgbClr val="FFFFFF"/>
                </a:solidFill>
              </a:rPr>
              <a:t>Xuening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Bai</a:t>
            </a:r>
            <a:r>
              <a:rPr lang="en-US" dirty="0" smtClean="0">
                <a:solidFill>
                  <a:srgbClr val="FFFFFF"/>
                </a:solidFill>
              </a:rPr>
              <a:t>, </a:t>
            </a:r>
            <a:r>
              <a:rPr lang="en-US" dirty="0">
                <a:solidFill>
                  <a:srgbClr val="FFFFFF"/>
                </a:solidFill>
              </a:rPr>
              <a:t>Jenny </a:t>
            </a:r>
            <a:r>
              <a:rPr lang="en-US" dirty="0" smtClean="0">
                <a:solidFill>
                  <a:srgbClr val="FFFFFF"/>
                </a:solidFill>
              </a:rPr>
              <a:t>Bergner, </a:t>
            </a:r>
            <a:r>
              <a:rPr lang="en-US" dirty="0" err="1">
                <a:solidFill>
                  <a:srgbClr val="FFFFFF"/>
                </a:solidFill>
              </a:rPr>
              <a:t>Ilse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Cleeves</a:t>
            </a:r>
            <a:r>
              <a:rPr lang="en-US" dirty="0" smtClean="0">
                <a:solidFill>
                  <a:srgbClr val="FFFFFF"/>
                </a:solidFill>
              </a:rPr>
              <a:t>, </a:t>
            </a:r>
            <a:r>
              <a:rPr lang="en-US" dirty="0">
                <a:solidFill>
                  <a:srgbClr val="FFFFFF"/>
                </a:solidFill>
              </a:rPr>
              <a:t>Ian </a:t>
            </a:r>
            <a:r>
              <a:rPr lang="en-US" dirty="0" err="1" smtClean="0">
                <a:solidFill>
                  <a:srgbClr val="FFFFFF"/>
                </a:solidFill>
              </a:rPr>
              <a:t>Czekala</a:t>
            </a:r>
            <a:r>
              <a:rPr lang="en-US" dirty="0" smtClean="0">
                <a:solidFill>
                  <a:srgbClr val="FFFFFF"/>
                </a:solidFill>
              </a:rPr>
              <a:t>, Edith </a:t>
            </a:r>
            <a:r>
              <a:rPr lang="en-US" dirty="0" err="1">
                <a:solidFill>
                  <a:srgbClr val="FFFFFF"/>
                </a:solidFill>
              </a:rPr>
              <a:t>Fayolle</a:t>
            </a:r>
            <a:r>
              <a:rPr lang="en-US" dirty="0">
                <a:solidFill>
                  <a:srgbClr val="FFFFFF"/>
                </a:solidFill>
              </a:rPr>
              <a:t>, </a:t>
            </a:r>
            <a:r>
              <a:rPr lang="en-US" dirty="0" smtClean="0">
                <a:solidFill>
                  <a:srgbClr val="FFFFFF"/>
                </a:solidFill>
              </a:rPr>
              <a:t>Dawn </a:t>
            </a:r>
            <a:r>
              <a:rPr lang="en-US" dirty="0" err="1" smtClean="0">
                <a:solidFill>
                  <a:srgbClr val="FFFFFF"/>
                </a:solidFill>
              </a:rPr>
              <a:t>Graninger</a:t>
            </a:r>
            <a:r>
              <a:rPr lang="en-US" dirty="0" smtClean="0">
                <a:solidFill>
                  <a:srgbClr val="FFFFFF"/>
                </a:solidFill>
              </a:rPr>
              <a:t>, </a:t>
            </a:r>
            <a:r>
              <a:rPr lang="en-US" dirty="0" err="1">
                <a:solidFill>
                  <a:srgbClr val="FFFFFF"/>
                </a:solidFill>
              </a:rPr>
              <a:t>Viviana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smtClean="0">
                <a:solidFill>
                  <a:srgbClr val="FFFFFF"/>
                </a:solidFill>
              </a:rPr>
              <a:t>Guzman, Jane Huang, </a:t>
            </a:r>
            <a:r>
              <a:rPr lang="en-US" dirty="0">
                <a:solidFill>
                  <a:srgbClr val="FFFFFF"/>
                </a:solidFill>
              </a:rPr>
              <a:t>Ryan Loomis</a:t>
            </a:r>
            <a:r>
              <a:rPr lang="en-US" dirty="0" smtClean="0">
                <a:solidFill>
                  <a:srgbClr val="FFFFFF"/>
                </a:solidFill>
              </a:rPr>
              <a:t>, </a:t>
            </a:r>
            <a:r>
              <a:rPr lang="en-US" dirty="0">
                <a:solidFill>
                  <a:srgbClr val="FFFFFF"/>
                </a:solidFill>
              </a:rPr>
              <a:t>Meredith </a:t>
            </a:r>
            <a:r>
              <a:rPr lang="en-US" dirty="0" err="1" smtClean="0">
                <a:solidFill>
                  <a:srgbClr val="FFFFFF"/>
                </a:solidFill>
              </a:rPr>
              <a:t>MacGregor</a:t>
            </a:r>
            <a:r>
              <a:rPr lang="en-US" dirty="0" smtClean="0">
                <a:solidFill>
                  <a:srgbClr val="FFFFFF"/>
                </a:solidFill>
              </a:rPr>
              <a:t>, Chris </a:t>
            </a:r>
            <a:r>
              <a:rPr lang="en-US" dirty="0" err="1" smtClean="0">
                <a:solidFill>
                  <a:srgbClr val="FFFFFF"/>
                </a:solidFill>
              </a:rPr>
              <a:t>Merchantz</a:t>
            </a:r>
            <a:r>
              <a:rPr lang="en-US" dirty="0" smtClean="0">
                <a:solidFill>
                  <a:srgbClr val="FFFFFF"/>
                </a:solidFill>
              </a:rPr>
              <a:t>, Charlie Qi, </a:t>
            </a:r>
            <a:r>
              <a:rPr lang="en-US" dirty="0">
                <a:solidFill>
                  <a:srgbClr val="FFFFFF"/>
                </a:solidFill>
              </a:rPr>
              <a:t>Mahesh </a:t>
            </a:r>
            <a:r>
              <a:rPr lang="en-US" dirty="0" err="1" smtClean="0">
                <a:solidFill>
                  <a:srgbClr val="FFFFFF"/>
                </a:solidFill>
              </a:rPr>
              <a:t>Rajappan</a:t>
            </a:r>
            <a:r>
              <a:rPr lang="en-US" dirty="0" smtClean="0">
                <a:solidFill>
                  <a:srgbClr val="FFFFFF"/>
                </a:solidFill>
              </a:rPr>
              <a:t>, </a:t>
            </a:r>
            <a:r>
              <a:rPr lang="en-US" dirty="0">
                <a:solidFill>
                  <a:srgbClr val="FFFFFF"/>
                </a:solidFill>
              </a:rPr>
              <a:t>Luca </a:t>
            </a:r>
            <a:r>
              <a:rPr lang="en-US" dirty="0" smtClean="0">
                <a:solidFill>
                  <a:srgbClr val="FFFFFF"/>
                </a:solidFill>
              </a:rPr>
              <a:t>Ricci, Anjali </a:t>
            </a:r>
            <a:r>
              <a:rPr lang="en-US" dirty="0" err="1" smtClean="0">
                <a:solidFill>
                  <a:srgbClr val="FFFFFF"/>
                </a:solidFill>
              </a:rPr>
              <a:t>Tripathi</a:t>
            </a:r>
            <a:r>
              <a:rPr lang="en-US" dirty="0" smtClean="0">
                <a:solidFill>
                  <a:srgbClr val="FFFFFF"/>
                </a:solidFill>
              </a:rPr>
              <a:t>, </a:t>
            </a:r>
            <a:r>
              <a:rPr lang="en-US" dirty="0">
                <a:solidFill>
                  <a:srgbClr val="FFFFFF"/>
                </a:solidFill>
              </a:rPr>
              <a:t>David </a:t>
            </a:r>
            <a:r>
              <a:rPr lang="en-US" dirty="0" err="1" smtClean="0">
                <a:solidFill>
                  <a:srgbClr val="FFFFFF"/>
                </a:solidFill>
              </a:rPr>
              <a:t>Wilner</a:t>
            </a:r>
            <a:endParaRPr lang="en-US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dirty="0" smtClean="0">
                <a:solidFill>
                  <a:srgbClr val="FFFFFF"/>
                </a:solidFill>
              </a:rPr>
              <a:t>Courtney Dressing, </a:t>
            </a:r>
            <a:r>
              <a:rPr lang="en-US" dirty="0" err="1" smtClean="0">
                <a:solidFill>
                  <a:srgbClr val="FFFFFF"/>
                </a:solidFill>
              </a:rPr>
              <a:t>Bekki</a:t>
            </a:r>
            <a:r>
              <a:rPr lang="en-US" dirty="0" smtClean="0">
                <a:solidFill>
                  <a:srgbClr val="FFFFFF"/>
                </a:solidFill>
              </a:rPr>
              <a:t> Dawson</a:t>
            </a:r>
          </a:p>
          <a:p>
            <a:pPr marL="0" indent="0" algn="ctr">
              <a:buNone/>
            </a:pPr>
            <a:r>
              <a:rPr lang="en-US" dirty="0" smtClean="0">
                <a:solidFill>
                  <a:srgbClr val="FFFFFF"/>
                </a:solidFill>
              </a:rPr>
              <a:t>Peg </a:t>
            </a:r>
            <a:r>
              <a:rPr lang="en-US" dirty="0" err="1" smtClean="0">
                <a:solidFill>
                  <a:srgbClr val="FFFFFF"/>
                </a:solidFill>
              </a:rPr>
              <a:t>Herlihy</a:t>
            </a:r>
            <a:r>
              <a:rPr lang="en-US" dirty="0" smtClean="0">
                <a:solidFill>
                  <a:srgbClr val="FFFFFF"/>
                </a:solidFill>
              </a:rPr>
              <a:t>, Robb </a:t>
            </a:r>
            <a:r>
              <a:rPr lang="en-US" dirty="0" err="1" smtClean="0">
                <a:solidFill>
                  <a:srgbClr val="FFFFFF"/>
                </a:solidFill>
              </a:rPr>
              <a:t>Scholten</a:t>
            </a:r>
            <a:endParaRPr lang="en-US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dirty="0" smtClean="0">
                <a:solidFill>
                  <a:srgbClr val="FFFFFF"/>
                </a:solidFill>
              </a:rPr>
              <a:t>ALL the wonderful grad students!</a:t>
            </a:r>
          </a:p>
          <a:p>
            <a:pPr marL="0" indent="0" algn="ctr">
              <a:buNone/>
            </a:pPr>
            <a:r>
              <a:rPr lang="en-US" dirty="0" smtClean="0">
                <a:solidFill>
                  <a:srgbClr val="FFFFFF"/>
                </a:solidFill>
              </a:rPr>
              <a:t>Adriana, </a:t>
            </a:r>
            <a:r>
              <a:rPr lang="en-US" dirty="0" err="1" smtClean="0">
                <a:solidFill>
                  <a:srgbClr val="FFFFFF"/>
                </a:solidFill>
              </a:rPr>
              <a:t>Andra</a:t>
            </a:r>
            <a:r>
              <a:rPr lang="en-US" dirty="0" smtClean="0">
                <a:solidFill>
                  <a:srgbClr val="FFFFFF"/>
                </a:solidFill>
              </a:rPr>
              <a:t>, Carlo, </a:t>
            </a:r>
            <a:r>
              <a:rPr lang="en-US" dirty="0">
                <a:solidFill>
                  <a:srgbClr val="FFFFFF"/>
                </a:solidFill>
              </a:rPr>
              <a:t>C.S.</a:t>
            </a:r>
            <a:r>
              <a:rPr lang="en-US" dirty="0" smtClean="0">
                <a:solidFill>
                  <a:srgbClr val="FFFFFF"/>
                </a:solidFill>
              </a:rPr>
              <a:t>,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smtClean="0">
                <a:solidFill>
                  <a:srgbClr val="FFFFFF"/>
                </a:solidFill>
              </a:rPr>
              <a:t>Herman, </a:t>
            </a:r>
            <a:r>
              <a:rPr lang="en-US" dirty="0" err="1">
                <a:solidFill>
                  <a:srgbClr val="FFFFFF"/>
                </a:solidFill>
              </a:rPr>
              <a:t>Ignat</a:t>
            </a:r>
            <a:r>
              <a:rPr lang="en-US" dirty="0">
                <a:solidFill>
                  <a:srgbClr val="FFFFFF"/>
                </a:solidFill>
              </a:rPr>
              <a:t>, </a:t>
            </a:r>
            <a:r>
              <a:rPr lang="en-US" dirty="0" smtClean="0">
                <a:solidFill>
                  <a:srgbClr val="FFFFFF"/>
                </a:solidFill>
              </a:rPr>
              <a:t>Irina, Iulia, John, </a:t>
            </a:r>
            <a:r>
              <a:rPr lang="en-US" dirty="0">
                <a:solidFill>
                  <a:srgbClr val="FFFFFF"/>
                </a:solidFill>
              </a:rPr>
              <a:t>Laura, </a:t>
            </a:r>
            <a:r>
              <a:rPr lang="en-US" dirty="0" err="1" smtClean="0">
                <a:solidFill>
                  <a:srgbClr val="FFFFFF"/>
                </a:solidFill>
              </a:rPr>
              <a:t>Luly</a:t>
            </a:r>
            <a:r>
              <a:rPr lang="en-US" dirty="0" smtClean="0">
                <a:solidFill>
                  <a:srgbClr val="FFFFFF"/>
                </a:solidFill>
              </a:rPr>
              <a:t>, Monica, </a:t>
            </a:r>
            <a:r>
              <a:rPr lang="en-US" dirty="0">
                <a:solidFill>
                  <a:srgbClr val="FFFFFF"/>
                </a:solidFill>
              </a:rPr>
              <a:t>Rachel, </a:t>
            </a:r>
            <a:r>
              <a:rPr lang="en-US" dirty="0" err="1" smtClean="0">
                <a:solidFill>
                  <a:srgbClr val="FFFFFF"/>
                </a:solidFill>
              </a:rPr>
              <a:t>Simona</a:t>
            </a:r>
            <a:r>
              <a:rPr lang="en-US" dirty="0" smtClean="0">
                <a:solidFill>
                  <a:srgbClr val="FFFFFF"/>
                </a:solidFill>
              </a:rPr>
              <a:t>, Tom, …</a:t>
            </a:r>
          </a:p>
          <a:p>
            <a:pPr marL="0" indent="0" algn="ctr">
              <a:buNone/>
            </a:pPr>
            <a:r>
              <a:rPr lang="en-US" dirty="0" smtClean="0">
                <a:solidFill>
                  <a:srgbClr val="FFFFFF"/>
                </a:solidFill>
              </a:rPr>
              <a:t>My family</a:t>
            </a:r>
          </a:p>
          <a:p>
            <a:pPr marL="0" indent="0" algn="ctr">
              <a:buNone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Acknowledgments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11954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Fundamental Questions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 sz="3800" dirty="0" smtClean="0"/>
              <a:t>Where in the disk can giant planets form?</a:t>
            </a:r>
            <a:endParaRPr lang="en-US" sz="3800" dirty="0"/>
          </a:p>
          <a:p>
            <a:pPr marL="514350" indent="-514350">
              <a:buAutoNum type="arabicPeriod"/>
            </a:pPr>
            <a:endParaRPr lang="en-US" sz="3800" dirty="0" smtClean="0"/>
          </a:p>
          <a:p>
            <a:pPr marL="514350" indent="-514350">
              <a:buAutoNum type="arabicPeriod"/>
            </a:pPr>
            <a:r>
              <a:rPr lang="en-US" sz="3800" dirty="0" smtClean="0"/>
              <a:t>What compositions will the formed giant planets have obtained?</a:t>
            </a:r>
            <a:endParaRPr lang="en-US" sz="3800" dirty="0"/>
          </a:p>
        </p:txBody>
      </p:sp>
    </p:spTree>
    <p:extLst>
      <p:ext uri="{BB962C8B-B14F-4D97-AF65-F5344CB8AC3E}">
        <p14:creationId xmlns:p14="http://schemas.microsoft.com/office/powerpoint/2010/main" val="39463159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04-25 at 10.48.25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631" y="570140"/>
            <a:ext cx="8624679" cy="573901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292919" y="5888666"/>
            <a:ext cx="181055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err="1">
                <a:solidFill>
                  <a:schemeClr val="bg1"/>
                </a:solidFill>
              </a:rPr>
              <a:t>e</a:t>
            </a:r>
            <a:r>
              <a:rPr lang="en-US" sz="2200" dirty="0" err="1" smtClean="0">
                <a:solidFill>
                  <a:schemeClr val="bg1"/>
                </a:solidFill>
              </a:rPr>
              <a:t>xoplanet.eu</a:t>
            </a:r>
            <a:endParaRPr lang="en-US" sz="22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40122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04-25 at 10.48.25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631" y="570140"/>
            <a:ext cx="8624679" cy="573901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292919" y="5888666"/>
            <a:ext cx="181055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err="1">
                <a:solidFill>
                  <a:schemeClr val="bg1"/>
                </a:solidFill>
              </a:rPr>
              <a:t>e</a:t>
            </a:r>
            <a:r>
              <a:rPr lang="en-US" sz="2200" dirty="0" err="1" smtClean="0">
                <a:solidFill>
                  <a:schemeClr val="bg1"/>
                </a:solidFill>
              </a:rPr>
              <a:t>xoplanet.eu</a:t>
            </a:r>
            <a:endParaRPr lang="en-US" sz="2200" dirty="0" smtClean="0">
              <a:solidFill>
                <a:schemeClr val="bg1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1391699" y="810598"/>
            <a:ext cx="6580167" cy="1661727"/>
          </a:xfrm>
          <a:prstGeom prst="ellipse">
            <a:avLst/>
          </a:prstGeom>
          <a:noFill/>
          <a:ln w="508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247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Gas Giants</a:t>
            </a:r>
            <a:endParaRPr lang="en-US" dirty="0"/>
          </a:p>
        </p:txBody>
      </p:sp>
      <p:pic>
        <p:nvPicPr>
          <p:cNvPr id="4" name="Picture 3" descr="JupiterThumbnailSmal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550" y="1319604"/>
            <a:ext cx="8022534" cy="451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4231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402667"/>
            <a:ext cx="8229600" cy="1723496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The </a:t>
            </a:r>
            <a:r>
              <a:rPr lang="en-US" dirty="0" smtClean="0">
                <a:solidFill>
                  <a:srgbClr val="FFFF00"/>
                </a:solidFill>
              </a:rPr>
              <a:t>composition of planets </a:t>
            </a:r>
            <a:r>
              <a:rPr lang="en-US" dirty="0" smtClean="0"/>
              <a:t>is </a:t>
            </a:r>
            <a:r>
              <a:rPr lang="en-US" dirty="0" smtClean="0">
                <a:solidFill>
                  <a:srgbClr val="FFFF00"/>
                </a:solidFill>
              </a:rPr>
              <a:t>determined by and tightly linked</a:t>
            </a:r>
            <a:r>
              <a:rPr lang="en-US" dirty="0" smtClean="0"/>
              <a:t> to the </a:t>
            </a:r>
            <a:r>
              <a:rPr lang="en-US" dirty="0" smtClean="0">
                <a:solidFill>
                  <a:srgbClr val="FFFF00"/>
                </a:solidFill>
              </a:rPr>
              <a:t>disk composition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5" name="Picture 4" descr="Screen Shot 2015-09-22 at 5.39.1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924471"/>
            <a:ext cx="8296145" cy="2163879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Disk-Planet Connection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21106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Acknowledgments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84961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Thesis Structure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dirty="0" smtClean="0"/>
              <a:t>The role of disk location in the formation of wide separation gas giants (Piso et al. 2014, 2015a)</a:t>
            </a:r>
          </a:p>
          <a:p>
            <a:pPr marL="514350" indent="-514350">
              <a:buAutoNum type="arabicPeriod"/>
            </a:pPr>
            <a:endParaRPr lang="en-US" dirty="0" smtClean="0"/>
          </a:p>
          <a:p>
            <a:pPr marL="514350" indent="-514350">
              <a:buAutoNum type="arabicPeriod"/>
            </a:pPr>
            <a:r>
              <a:rPr lang="en-US" dirty="0" smtClean="0"/>
              <a:t>The effect of disk structure and composition at different radii on the eventual composition of giant planets (Piso et al. 2015b, Piso et al. 2016)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06542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Thesis Structure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dirty="0" smtClean="0">
                <a:solidFill>
                  <a:srgbClr val="FFFF00"/>
                </a:solidFill>
              </a:rPr>
              <a:t>The role of disk location in the formation of wide separation gas giants (Piso et al. 2014, 2015a)</a:t>
            </a:r>
          </a:p>
          <a:p>
            <a:pPr marL="514350" indent="-514350">
              <a:buAutoNum type="arabicPeriod"/>
            </a:pPr>
            <a:endParaRPr lang="en-US" dirty="0" smtClean="0"/>
          </a:p>
          <a:p>
            <a:pPr marL="514350" indent="-514350">
              <a:buAutoNum type="arabicPeriod"/>
            </a:pPr>
            <a:r>
              <a:rPr lang="en-US" dirty="0" smtClean="0"/>
              <a:t>The effect of disk structure and composition at different radii on the eventual composition of giant planets (Piso et al. 2015b, Piso et al. 2016)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7582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209" y="621459"/>
            <a:ext cx="8782563" cy="1336579"/>
          </a:xfrm>
        </p:spPr>
        <p:txBody>
          <a:bodyPr>
            <a:noAutofit/>
          </a:bodyPr>
          <a:lstStyle/>
          <a:p>
            <a:r>
              <a:rPr lang="en-US" sz="4000" dirty="0" smtClean="0">
                <a:solidFill>
                  <a:srgbClr val="FFFF00"/>
                </a:solidFill>
              </a:rPr>
              <a:t>Minimum Core Masses for Giant Planet Formation</a:t>
            </a:r>
            <a:endParaRPr lang="en-US" sz="4000" dirty="0">
              <a:solidFill>
                <a:srgbClr val="FFFF00"/>
              </a:solidFill>
            </a:endParaRPr>
          </a:p>
        </p:txBody>
      </p:sp>
      <p:pic>
        <p:nvPicPr>
          <p:cNvPr id="5" name="Picture 4" descr="acc_sketch (2)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808" y="2593577"/>
            <a:ext cx="7587599" cy="2567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3060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4218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Giant planet formation requires fast </a:t>
            </a:r>
            <a:r>
              <a:rPr lang="en-US" dirty="0"/>
              <a:t>c</a:t>
            </a:r>
            <a:r>
              <a:rPr lang="en-US" dirty="0" smtClean="0"/>
              <a:t>ore </a:t>
            </a:r>
            <a:r>
              <a:rPr lang="en-US" dirty="0"/>
              <a:t>g</a:t>
            </a:r>
            <a:r>
              <a:rPr lang="en-US" dirty="0" smtClean="0"/>
              <a:t>rowth</a:t>
            </a:r>
            <a:endParaRPr lang="en-US" dirty="0"/>
          </a:p>
        </p:txBody>
      </p:sp>
      <p:pic>
        <p:nvPicPr>
          <p:cNvPr id="4" name="Picture 3" descr="acc_sketch (2)_SPF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599" y="1783317"/>
            <a:ext cx="6969854" cy="4422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9771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33500"/>
            <a:ext cx="9144000" cy="417701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431410" y="5510511"/>
            <a:ext cx="181055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Marois+2010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6592047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Core Accretion at </a:t>
            </a:r>
            <a:r>
              <a:rPr lang="en-US" dirty="0" smtClean="0">
                <a:solidFill>
                  <a:srgbClr val="FFFF00"/>
                </a:solidFill>
              </a:rPr>
              <a:t>high </a:t>
            </a:r>
            <a:r>
              <a:rPr lang="en-US" dirty="0" err="1" smtClean="0">
                <a:solidFill>
                  <a:srgbClr val="FFFF00"/>
                </a:solidFill>
              </a:rPr>
              <a:t>planetesimal</a:t>
            </a:r>
            <a:r>
              <a:rPr lang="en-US" dirty="0" smtClean="0">
                <a:solidFill>
                  <a:srgbClr val="FFFF00"/>
                </a:solidFill>
              </a:rPr>
              <a:t> accretion rates </a:t>
            </a:r>
            <a:r>
              <a:rPr lang="en-US" dirty="0" smtClean="0"/>
              <a:t>yields </a:t>
            </a:r>
            <a:r>
              <a:rPr lang="en-US" dirty="0" smtClean="0">
                <a:solidFill>
                  <a:srgbClr val="FFFF00"/>
                </a:solidFill>
              </a:rPr>
              <a:t>steady state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6" name="Content Placeholder 5" descr="core_acc_sketch2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17" b="10717"/>
          <a:stretch>
            <a:fillRect/>
          </a:stretch>
        </p:blipFill>
        <p:spPr>
          <a:xfrm>
            <a:off x="1443031" y="2602893"/>
            <a:ext cx="6376781" cy="3506984"/>
          </a:xfrm>
        </p:spPr>
      </p:pic>
      <p:sp>
        <p:nvSpPr>
          <p:cNvPr id="7" name="TextBox 6"/>
          <p:cNvSpPr txBox="1"/>
          <p:nvPr/>
        </p:nvSpPr>
        <p:spPr>
          <a:xfrm>
            <a:off x="1035958" y="1721289"/>
            <a:ext cx="64109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=&gt; </a:t>
            </a:r>
            <a:r>
              <a:rPr lang="en-US" sz="3600" dirty="0" err="1" smtClean="0">
                <a:solidFill>
                  <a:srgbClr val="FFFF00"/>
                </a:solidFill>
              </a:rPr>
              <a:t>M</a:t>
            </a:r>
            <a:r>
              <a:rPr lang="en-US" sz="3600" baseline="-25000" dirty="0" err="1" smtClean="0">
                <a:solidFill>
                  <a:srgbClr val="FFFF00"/>
                </a:solidFill>
              </a:rPr>
              <a:t>atm</a:t>
            </a:r>
            <a:r>
              <a:rPr lang="en-US" sz="3600" dirty="0" smtClean="0"/>
              <a:t> is a function of </a:t>
            </a:r>
            <a:r>
              <a:rPr lang="en-US" sz="3600" dirty="0" err="1" smtClean="0">
                <a:solidFill>
                  <a:srgbClr val="FFFF00"/>
                </a:solidFill>
              </a:rPr>
              <a:t>M</a:t>
            </a:r>
            <a:r>
              <a:rPr lang="en-US" sz="3600" baseline="-25000" dirty="0" err="1" smtClean="0">
                <a:solidFill>
                  <a:srgbClr val="FFFF00"/>
                </a:solidFill>
              </a:rPr>
              <a:t>core</a:t>
            </a:r>
            <a:endParaRPr lang="en-US" sz="3600" dirty="0">
              <a:solidFill>
                <a:srgbClr val="FFFF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711937" y="3977348"/>
            <a:ext cx="80203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err="1" smtClean="0"/>
              <a:t>M</a:t>
            </a:r>
            <a:r>
              <a:rPr lang="en-US" sz="2200" baseline="-25000" dirty="0" err="1" smtClean="0"/>
              <a:t>core</a:t>
            </a:r>
            <a:endParaRPr lang="en-US" sz="2200" baseline="-25000" dirty="0"/>
          </a:p>
        </p:txBody>
      </p:sp>
    </p:spTree>
    <p:extLst>
      <p:ext uri="{BB962C8B-B14F-4D97-AF65-F5344CB8AC3E}">
        <p14:creationId xmlns:p14="http://schemas.microsoft.com/office/powerpoint/2010/main" val="2123835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1847"/>
    </mc:Choice>
    <mc:Fallback xmlns="">
      <p:transition xmlns:p14="http://schemas.microsoft.com/office/powerpoint/2010/main" spd="slow" advTm="51847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8450" y="1613647"/>
            <a:ext cx="3558255" cy="50006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 smtClean="0"/>
              <a:t>ONE </a:t>
            </a:r>
            <a:r>
              <a:rPr lang="en-US" sz="2800" dirty="0" err="1" smtClean="0"/>
              <a:t>M</a:t>
            </a:r>
            <a:r>
              <a:rPr lang="en-US" sz="2800" baseline="-25000" dirty="0" err="1" smtClean="0"/>
              <a:t>atm</a:t>
            </a:r>
            <a:r>
              <a:rPr lang="en-US" sz="2800" baseline="-25000" dirty="0" smtClean="0"/>
              <a:t> </a:t>
            </a:r>
            <a:r>
              <a:rPr lang="en-US" sz="2800" dirty="0" smtClean="0"/>
              <a:t>for each </a:t>
            </a:r>
            <a:r>
              <a:rPr lang="en-US" sz="2800" dirty="0" err="1" smtClean="0"/>
              <a:t>M</a:t>
            </a:r>
            <a:r>
              <a:rPr lang="en-US" sz="2800" baseline="-25000" dirty="0" err="1" smtClean="0"/>
              <a:t>core</a:t>
            </a:r>
            <a:endParaRPr lang="en-US" sz="2800" baseline="-25000" dirty="0" smtClean="0"/>
          </a:p>
          <a:p>
            <a:pPr marL="0" indent="0">
              <a:buNone/>
            </a:pPr>
            <a:endParaRPr lang="en-US" sz="2800" dirty="0" smtClean="0"/>
          </a:p>
          <a:p>
            <a:pPr marL="0" indent="0">
              <a:buNone/>
            </a:pPr>
            <a:r>
              <a:rPr lang="en-US" sz="2800" dirty="0" smtClean="0"/>
              <a:t>=&gt; ONE core mass for which </a:t>
            </a:r>
            <a:r>
              <a:rPr lang="en-US" sz="2800" dirty="0" err="1" smtClean="0"/>
              <a:t>M</a:t>
            </a:r>
            <a:r>
              <a:rPr lang="en-US" sz="2800" baseline="-25000" dirty="0" err="1" smtClean="0"/>
              <a:t>atm</a:t>
            </a:r>
            <a:r>
              <a:rPr lang="en-US" sz="2800" dirty="0" smtClean="0"/>
              <a:t> ~ </a:t>
            </a:r>
            <a:r>
              <a:rPr lang="en-US" sz="2800" dirty="0" err="1" smtClean="0"/>
              <a:t>M</a:t>
            </a:r>
            <a:r>
              <a:rPr lang="en-US" sz="2800" baseline="-25000" dirty="0" err="1" smtClean="0"/>
              <a:t>core</a:t>
            </a:r>
            <a:r>
              <a:rPr lang="en-US" sz="2800" baseline="-25000" dirty="0" smtClean="0"/>
              <a:t> </a:t>
            </a:r>
            <a:r>
              <a:rPr lang="en-US" sz="2800" dirty="0" smtClean="0"/>
              <a:t>= </a:t>
            </a:r>
            <a:r>
              <a:rPr lang="en-US" dirty="0" smtClean="0">
                <a:solidFill>
                  <a:srgbClr val="FFFF00"/>
                </a:solidFill>
              </a:rPr>
              <a:t>“critical core mass”</a:t>
            </a:r>
            <a:endParaRPr lang="en-US" baseline="-25000" dirty="0">
              <a:solidFill>
                <a:srgbClr val="FFFF00"/>
              </a:solidFill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3668575" y="1716692"/>
            <a:ext cx="5226288" cy="3683182"/>
            <a:chOff x="3668575" y="1204401"/>
            <a:chExt cx="5226288" cy="3683182"/>
          </a:xfrm>
        </p:grpSpPr>
        <p:pic>
          <p:nvPicPr>
            <p:cNvPr id="2" name="Picture 1" descr="acc_core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68575" y="1204401"/>
              <a:ext cx="5226288" cy="3683182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4183832" y="2827939"/>
              <a:ext cx="75394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rgbClr val="FFFFFF"/>
                  </a:solidFill>
                </a:rPr>
                <a:t>M</a:t>
              </a:r>
              <a:r>
                <a:rPr lang="en-US" sz="1600" baseline="-25000" dirty="0" smtClean="0">
                  <a:solidFill>
                    <a:srgbClr val="FFFFFF"/>
                  </a:solidFill>
                </a:rPr>
                <a:t>core,1</a:t>
              </a:r>
              <a:endParaRPr lang="en-US" sz="1600" baseline="-25000" dirty="0">
                <a:solidFill>
                  <a:srgbClr val="FFFFFF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284086" y="2409558"/>
              <a:ext cx="7539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solidFill>
                    <a:schemeClr val="bg1"/>
                  </a:solidFill>
                </a:rPr>
                <a:t>M</a:t>
              </a:r>
              <a:r>
                <a:rPr lang="en-US" sz="1400" baseline="-25000" dirty="0" smtClean="0">
                  <a:solidFill>
                    <a:schemeClr val="bg1"/>
                  </a:solidFill>
                </a:rPr>
                <a:t>atm,1</a:t>
              </a:r>
              <a:endParaRPr lang="en-US" sz="1400" baseline="-25000" dirty="0">
                <a:solidFill>
                  <a:schemeClr val="bg1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836805" y="2692086"/>
              <a:ext cx="7657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/>
                <a:t>M</a:t>
              </a:r>
              <a:r>
                <a:rPr lang="en-US" sz="1600" baseline="-25000" dirty="0" smtClean="0"/>
                <a:t>core,2</a:t>
              </a:r>
              <a:endParaRPr lang="en-US" sz="1600" baseline="-2500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940110" y="1784490"/>
              <a:ext cx="78344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chemeClr val="bg1"/>
                  </a:solidFill>
                </a:rPr>
                <a:t>M</a:t>
              </a:r>
              <a:r>
                <a:rPr lang="en-US" sz="1600" baseline="-25000" dirty="0" smtClean="0">
                  <a:solidFill>
                    <a:schemeClr val="bg1"/>
                  </a:solidFill>
                </a:rPr>
                <a:t>atm,</a:t>
              </a:r>
              <a:r>
                <a:rPr lang="en-US" sz="1600" baseline="-25000" dirty="0">
                  <a:solidFill>
                    <a:schemeClr val="bg1"/>
                  </a:solidFill>
                </a:rPr>
                <a:t>2</a:t>
              </a:r>
            </a:p>
          </p:txBody>
        </p:sp>
      </p:grpSp>
      <p:cxnSp>
        <p:nvCxnSpPr>
          <p:cNvPr id="14" name="Straight Arrow Connector 13"/>
          <p:cNvCxnSpPr/>
          <p:nvPr/>
        </p:nvCxnSpPr>
        <p:spPr>
          <a:xfrm>
            <a:off x="5173631" y="3462960"/>
            <a:ext cx="548718" cy="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516642" y="342311"/>
            <a:ext cx="60213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FF00"/>
                </a:solidFill>
              </a:rPr>
              <a:t>High</a:t>
            </a:r>
            <a:r>
              <a:rPr lang="en-US" sz="4000" dirty="0" smtClean="0"/>
              <a:t> </a:t>
            </a:r>
            <a:r>
              <a:rPr lang="en-US" sz="4000" dirty="0" err="1"/>
              <a:t>p</a:t>
            </a:r>
            <a:r>
              <a:rPr lang="en-US" sz="4000" dirty="0" err="1" smtClean="0"/>
              <a:t>lanetesimal</a:t>
            </a:r>
            <a:r>
              <a:rPr lang="en-US" sz="4000" dirty="0" smtClean="0"/>
              <a:t> accretion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153195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1757"/>
    </mc:Choice>
    <mc:Fallback xmlns="">
      <p:transition xmlns:p14="http://schemas.microsoft.com/office/powerpoint/2010/main" advTm="11757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2094" y="283923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err="1" smtClean="0">
                <a:solidFill>
                  <a:srgbClr val="FFFF00"/>
                </a:solidFill>
              </a:rPr>
              <a:t>Planetesimal</a:t>
            </a:r>
            <a:r>
              <a:rPr lang="en-US" dirty="0" smtClean="0">
                <a:solidFill>
                  <a:srgbClr val="FFFF00"/>
                </a:solidFill>
              </a:rPr>
              <a:t> accretion</a:t>
            </a:r>
            <a:r>
              <a:rPr lang="en-US" dirty="0" smtClean="0"/>
              <a:t> is </a:t>
            </a:r>
            <a:r>
              <a:rPr lang="en-US" dirty="0" smtClean="0">
                <a:solidFill>
                  <a:srgbClr val="FFFF00"/>
                </a:solidFill>
              </a:rPr>
              <a:t>not constant </a:t>
            </a:r>
            <a:r>
              <a:rPr lang="en-US" dirty="0" smtClean="0"/>
              <a:t>at a </a:t>
            </a:r>
            <a:r>
              <a:rPr lang="en-US" dirty="0" smtClean="0">
                <a:solidFill>
                  <a:srgbClr val="FFFF00"/>
                </a:solidFill>
              </a:rPr>
              <a:t>given location </a:t>
            </a:r>
            <a:r>
              <a:rPr lang="en-US" dirty="0" smtClean="0"/>
              <a:t>throughout disk life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0491" y="1707442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e.g., Pollack+96, Ikoma+00</a:t>
            </a:r>
          </a:p>
          <a:p>
            <a:endParaRPr lang="en-US" dirty="0" smtClean="0"/>
          </a:p>
          <a:p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</p:txBody>
      </p:sp>
      <p:grpSp>
        <p:nvGrpSpPr>
          <p:cNvPr id="5" name="Group 4"/>
          <p:cNvGrpSpPr/>
          <p:nvPr/>
        </p:nvGrpSpPr>
        <p:grpSpPr>
          <a:xfrm>
            <a:off x="830916" y="2520003"/>
            <a:ext cx="7420731" cy="3546287"/>
            <a:chOff x="830916" y="2052080"/>
            <a:chExt cx="7420731" cy="3546287"/>
          </a:xfrm>
        </p:grpSpPr>
        <p:sp>
          <p:nvSpPr>
            <p:cNvPr id="4" name="Rectangle 3"/>
            <p:cNvSpPr/>
            <p:nvPr/>
          </p:nvSpPr>
          <p:spPr>
            <a:xfrm>
              <a:off x="830916" y="2052081"/>
              <a:ext cx="7420731" cy="354628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 descr="acc_sketch (2)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0916" y="2052080"/>
              <a:ext cx="7420731" cy="2510774"/>
            </a:xfrm>
            <a:prstGeom prst="rect">
              <a:avLst/>
            </a:prstGeom>
          </p:spPr>
        </p:pic>
        <p:grpSp>
          <p:nvGrpSpPr>
            <p:cNvPr id="13" name="Group 12"/>
            <p:cNvGrpSpPr/>
            <p:nvPr/>
          </p:nvGrpSpPr>
          <p:grpSpPr>
            <a:xfrm>
              <a:off x="942074" y="4562854"/>
              <a:ext cx="7200866" cy="837879"/>
              <a:chOff x="830915" y="5095970"/>
              <a:chExt cx="7200866" cy="837879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830915" y="5095970"/>
                <a:ext cx="223753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err="1" smtClean="0">
                    <a:solidFill>
                      <a:srgbClr val="000000"/>
                    </a:solidFill>
                  </a:rPr>
                  <a:t>M</a:t>
                </a:r>
                <a:r>
                  <a:rPr lang="en-US" sz="2400" baseline="-25000" dirty="0" err="1" smtClean="0">
                    <a:solidFill>
                      <a:srgbClr val="000000"/>
                    </a:solidFill>
                  </a:rPr>
                  <a:t>atm</a:t>
                </a:r>
                <a:r>
                  <a:rPr lang="en-US" sz="2400" dirty="0" smtClean="0">
                    <a:solidFill>
                      <a:srgbClr val="000000"/>
                    </a:solidFill>
                  </a:rPr>
                  <a:t> &lt;&lt; </a:t>
                </a:r>
                <a:r>
                  <a:rPr lang="en-US" sz="2400" dirty="0" err="1" smtClean="0">
                    <a:solidFill>
                      <a:srgbClr val="000000"/>
                    </a:solidFill>
                  </a:rPr>
                  <a:t>M</a:t>
                </a:r>
                <a:r>
                  <a:rPr lang="en-US" sz="2400" baseline="-25000" dirty="0" err="1" smtClean="0">
                    <a:solidFill>
                      <a:srgbClr val="000000"/>
                    </a:solidFill>
                  </a:rPr>
                  <a:t>core</a:t>
                </a:r>
                <a:endParaRPr lang="en-US" sz="2400" baseline="-25000" dirty="0" smtClean="0">
                  <a:solidFill>
                    <a:srgbClr val="000000"/>
                  </a:solidFill>
                </a:endParaRPr>
              </a:p>
              <a:p>
                <a:r>
                  <a:rPr lang="en-US" sz="2400" dirty="0" smtClean="0">
                    <a:solidFill>
                      <a:srgbClr val="000000"/>
                    </a:solidFill>
                  </a:rPr>
                  <a:t>HIGH </a:t>
                </a:r>
                <a:r>
                  <a:rPr lang="en-US" sz="2400" dirty="0" err="1" smtClean="0">
                    <a:solidFill>
                      <a:srgbClr val="000000"/>
                    </a:solidFill>
                  </a:rPr>
                  <a:t>dM</a:t>
                </a:r>
                <a:r>
                  <a:rPr lang="en-US" sz="2400" baseline="-25000" dirty="0" err="1" smtClean="0">
                    <a:solidFill>
                      <a:srgbClr val="000000"/>
                    </a:solidFill>
                  </a:rPr>
                  <a:t>core</a:t>
                </a:r>
                <a:r>
                  <a:rPr lang="en-US" sz="2400" dirty="0" smtClean="0">
                    <a:solidFill>
                      <a:srgbClr val="000000"/>
                    </a:solidFill>
                  </a:rPr>
                  <a:t>/</a:t>
                </a:r>
                <a:r>
                  <a:rPr lang="en-US" sz="2400" dirty="0" err="1" smtClean="0">
                    <a:solidFill>
                      <a:srgbClr val="000000"/>
                    </a:solidFill>
                  </a:rPr>
                  <a:t>dt</a:t>
                </a:r>
                <a:endParaRPr lang="en-US" sz="24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3068444" y="5102852"/>
                <a:ext cx="282674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err="1" smtClean="0">
                    <a:solidFill>
                      <a:schemeClr val="bg1"/>
                    </a:solidFill>
                  </a:rPr>
                  <a:t>M</a:t>
                </a:r>
                <a:r>
                  <a:rPr lang="en-US" sz="2400" baseline="-25000" dirty="0" err="1" smtClean="0">
                    <a:solidFill>
                      <a:schemeClr val="bg1"/>
                    </a:solidFill>
                  </a:rPr>
                  <a:t>atm</a:t>
                </a:r>
                <a:r>
                  <a:rPr lang="en-US" sz="2400" dirty="0" smtClean="0">
                    <a:solidFill>
                      <a:schemeClr val="bg1"/>
                    </a:solidFill>
                  </a:rPr>
                  <a:t> &lt;&lt; </a:t>
                </a:r>
                <a:r>
                  <a:rPr lang="en-US" sz="2400" dirty="0" err="1" smtClean="0">
                    <a:solidFill>
                      <a:schemeClr val="bg1"/>
                    </a:solidFill>
                  </a:rPr>
                  <a:t>M</a:t>
                </a:r>
                <a:r>
                  <a:rPr lang="en-US" sz="2400" baseline="-25000" dirty="0" err="1" smtClean="0">
                    <a:solidFill>
                      <a:schemeClr val="bg1"/>
                    </a:solidFill>
                  </a:rPr>
                  <a:t>core</a:t>
                </a:r>
                <a:endParaRPr lang="en-US" sz="2400" baseline="-25000" dirty="0" smtClean="0">
                  <a:solidFill>
                    <a:schemeClr val="bg1"/>
                  </a:solidFill>
                </a:endParaRPr>
              </a:p>
              <a:p>
                <a:r>
                  <a:rPr lang="en-US" sz="2400" dirty="0" err="1" smtClean="0">
                    <a:solidFill>
                      <a:schemeClr val="bg1"/>
                    </a:solidFill>
                  </a:rPr>
                  <a:t>dM</a:t>
                </a:r>
                <a:r>
                  <a:rPr lang="en-US" sz="2400" baseline="-25000" dirty="0" err="1" smtClean="0">
                    <a:solidFill>
                      <a:schemeClr val="bg1"/>
                    </a:solidFill>
                  </a:rPr>
                  <a:t>core</a:t>
                </a:r>
                <a:r>
                  <a:rPr lang="en-US" sz="2400" dirty="0" smtClean="0">
                    <a:solidFill>
                      <a:schemeClr val="bg1"/>
                    </a:solidFill>
                  </a:rPr>
                  <a:t>/</a:t>
                </a:r>
                <a:r>
                  <a:rPr lang="en-US" sz="2400" dirty="0" err="1" smtClean="0">
                    <a:solidFill>
                      <a:schemeClr val="bg1"/>
                    </a:solidFill>
                  </a:rPr>
                  <a:t>dt</a:t>
                </a:r>
                <a:r>
                  <a:rPr lang="en-US" sz="2400" dirty="0" smtClean="0">
                    <a:solidFill>
                      <a:schemeClr val="bg1"/>
                    </a:solidFill>
                  </a:rPr>
                  <a:t> goes down</a:t>
                </a:r>
                <a:endParaRPr lang="en-US" sz="2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6005362" y="5102852"/>
                <a:ext cx="202641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err="1" smtClean="0">
                    <a:solidFill>
                      <a:srgbClr val="000000"/>
                    </a:solidFill>
                  </a:rPr>
                  <a:t>M</a:t>
                </a:r>
                <a:r>
                  <a:rPr lang="en-US" sz="2400" baseline="-25000" dirty="0" err="1" smtClean="0">
                    <a:solidFill>
                      <a:srgbClr val="000000"/>
                    </a:solidFill>
                  </a:rPr>
                  <a:t>atm</a:t>
                </a:r>
                <a:r>
                  <a:rPr lang="en-US" sz="2400" dirty="0" smtClean="0">
                    <a:solidFill>
                      <a:srgbClr val="000000"/>
                    </a:solidFill>
                  </a:rPr>
                  <a:t> ≤ </a:t>
                </a:r>
                <a:r>
                  <a:rPr lang="en-US" sz="2400" dirty="0" err="1" smtClean="0">
                    <a:solidFill>
                      <a:srgbClr val="000000"/>
                    </a:solidFill>
                  </a:rPr>
                  <a:t>M</a:t>
                </a:r>
                <a:r>
                  <a:rPr lang="en-US" sz="2400" baseline="-25000" dirty="0" err="1" smtClean="0">
                    <a:solidFill>
                      <a:srgbClr val="000000"/>
                    </a:solidFill>
                  </a:rPr>
                  <a:t>core</a:t>
                </a:r>
                <a:endParaRPr lang="en-US" sz="2400" baseline="-25000" dirty="0" smtClean="0">
                  <a:solidFill>
                    <a:srgbClr val="000000"/>
                  </a:solidFill>
                </a:endParaRPr>
              </a:p>
              <a:p>
                <a:r>
                  <a:rPr lang="en-US" sz="2400" dirty="0" smtClean="0">
                    <a:solidFill>
                      <a:srgbClr val="000000"/>
                    </a:solidFill>
                  </a:rPr>
                  <a:t>LOW </a:t>
                </a:r>
                <a:r>
                  <a:rPr lang="en-US" sz="2400" dirty="0" err="1" smtClean="0">
                    <a:solidFill>
                      <a:srgbClr val="000000"/>
                    </a:solidFill>
                  </a:rPr>
                  <a:t>dM</a:t>
                </a:r>
                <a:r>
                  <a:rPr lang="en-US" sz="2400" baseline="-25000" dirty="0" err="1" smtClean="0">
                    <a:solidFill>
                      <a:srgbClr val="000000"/>
                    </a:solidFill>
                  </a:rPr>
                  <a:t>core</a:t>
                </a:r>
                <a:r>
                  <a:rPr lang="en-US" sz="2400" dirty="0" smtClean="0">
                    <a:solidFill>
                      <a:srgbClr val="000000"/>
                    </a:solidFill>
                  </a:rPr>
                  <a:t>/</a:t>
                </a:r>
                <a:r>
                  <a:rPr lang="en-US" sz="2400" dirty="0" err="1" smtClean="0">
                    <a:solidFill>
                      <a:srgbClr val="000000"/>
                    </a:solidFill>
                  </a:rPr>
                  <a:t>dt</a:t>
                </a:r>
                <a:endParaRPr lang="en-US" sz="2400" dirty="0">
                  <a:solidFill>
                    <a:srgbClr val="000000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77884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145"/>
    </mc:Choice>
    <mc:Fallback xmlns="">
      <p:transition xmlns:p14="http://schemas.microsoft.com/office/powerpoint/2010/main" spd="slow" advTm="79145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2094" y="283923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err="1" smtClean="0">
                <a:solidFill>
                  <a:srgbClr val="FFFF00"/>
                </a:solidFill>
              </a:rPr>
              <a:t>Planetesimal</a:t>
            </a:r>
            <a:r>
              <a:rPr lang="en-US" dirty="0" smtClean="0">
                <a:solidFill>
                  <a:srgbClr val="FFFF00"/>
                </a:solidFill>
              </a:rPr>
              <a:t> accretion </a:t>
            </a:r>
            <a:r>
              <a:rPr lang="en-US" dirty="0" smtClean="0"/>
              <a:t>is </a:t>
            </a:r>
            <a:r>
              <a:rPr lang="en-US" dirty="0" smtClean="0">
                <a:solidFill>
                  <a:srgbClr val="FFFF00"/>
                </a:solidFill>
              </a:rPr>
              <a:t>not constant </a:t>
            </a:r>
            <a:r>
              <a:rPr lang="en-US" dirty="0" smtClean="0"/>
              <a:t>at a </a:t>
            </a:r>
            <a:r>
              <a:rPr lang="en-US" dirty="0" smtClean="0">
                <a:solidFill>
                  <a:srgbClr val="FFFF00"/>
                </a:solidFill>
              </a:rPr>
              <a:t>given location </a:t>
            </a:r>
            <a:r>
              <a:rPr lang="en-US" dirty="0" smtClean="0"/>
              <a:t>throughout disk life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0491" y="1707442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e.g., Pollack+96, Ikoma+00</a:t>
            </a:r>
          </a:p>
          <a:p>
            <a:endParaRPr lang="en-US" dirty="0" smtClean="0"/>
          </a:p>
          <a:p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</p:txBody>
      </p:sp>
      <p:grpSp>
        <p:nvGrpSpPr>
          <p:cNvPr id="5" name="Group 4"/>
          <p:cNvGrpSpPr/>
          <p:nvPr/>
        </p:nvGrpSpPr>
        <p:grpSpPr>
          <a:xfrm>
            <a:off x="830916" y="2520003"/>
            <a:ext cx="7420731" cy="3546287"/>
            <a:chOff x="830916" y="2052080"/>
            <a:chExt cx="7420731" cy="3546287"/>
          </a:xfrm>
        </p:grpSpPr>
        <p:sp>
          <p:nvSpPr>
            <p:cNvPr id="4" name="Rectangle 3"/>
            <p:cNvSpPr/>
            <p:nvPr/>
          </p:nvSpPr>
          <p:spPr>
            <a:xfrm>
              <a:off x="830916" y="2052081"/>
              <a:ext cx="7420731" cy="354628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 descr="acc_sketch (2)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0916" y="2052080"/>
              <a:ext cx="7420731" cy="2510774"/>
            </a:xfrm>
            <a:prstGeom prst="rect">
              <a:avLst/>
            </a:prstGeom>
          </p:spPr>
        </p:pic>
        <p:grpSp>
          <p:nvGrpSpPr>
            <p:cNvPr id="13" name="Group 12"/>
            <p:cNvGrpSpPr/>
            <p:nvPr/>
          </p:nvGrpSpPr>
          <p:grpSpPr>
            <a:xfrm>
              <a:off x="942074" y="4562854"/>
              <a:ext cx="5064278" cy="837879"/>
              <a:chOff x="830915" y="5095970"/>
              <a:chExt cx="5064278" cy="837879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830915" y="5095970"/>
                <a:ext cx="223753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err="1" smtClean="0">
                    <a:solidFill>
                      <a:srgbClr val="000000"/>
                    </a:solidFill>
                  </a:rPr>
                  <a:t>M</a:t>
                </a:r>
                <a:r>
                  <a:rPr lang="en-US" sz="2400" baseline="-25000" dirty="0" err="1" smtClean="0">
                    <a:solidFill>
                      <a:srgbClr val="000000"/>
                    </a:solidFill>
                  </a:rPr>
                  <a:t>atm</a:t>
                </a:r>
                <a:r>
                  <a:rPr lang="en-US" sz="2400" dirty="0" smtClean="0">
                    <a:solidFill>
                      <a:srgbClr val="000000"/>
                    </a:solidFill>
                  </a:rPr>
                  <a:t> &lt;&lt; </a:t>
                </a:r>
                <a:r>
                  <a:rPr lang="en-US" sz="2400" dirty="0" err="1" smtClean="0">
                    <a:solidFill>
                      <a:srgbClr val="000000"/>
                    </a:solidFill>
                  </a:rPr>
                  <a:t>M</a:t>
                </a:r>
                <a:r>
                  <a:rPr lang="en-US" sz="2400" baseline="-25000" dirty="0" err="1" smtClean="0">
                    <a:solidFill>
                      <a:srgbClr val="000000"/>
                    </a:solidFill>
                  </a:rPr>
                  <a:t>core</a:t>
                </a:r>
                <a:endParaRPr lang="en-US" sz="2400" baseline="-25000" dirty="0" smtClean="0">
                  <a:solidFill>
                    <a:srgbClr val="000000"/>
                  </a:solidFill>
                </a:endParaRPr>
              </a:p>
              <a:p>
                <a:r>
                  <a:rPr lang="en-US" sz="2400" dirty="0" smtClean="0">
                    <a:solidFill>
                      <a:srgbClr val="000000"/>
                    </a:solidFill>
                  </a:rPr>
                  <a:t>HIGH </a:t>
                </a:r>
                <a:r>
                  <a:rPr lang="en-US" sz="2400" dirty="0" err="1" smtClean="0">
                    <a:solidFill>
                      <a:srgbClr val="000000"/>
                    </a:solidFill>
                  </a:rPr>
                  <a:t>dM</a:t>
                </a:r>
                <a:r>
                  <a:rPr lang="en-US" sz="2400" baseline="-25000" dirty="0" err="1" smtClean="0">
                    <a:solidFill>
                      <a:srgbClr val="000000"/>
                    </a:solidFill>
                  </a:rPr>
                  <a:t>core</a:t>
                </a:r>
                <a:r>
                  <a:rPr lang="en-US" sz="2400" dirty="0" smtClean="0">
                    <a:solidFill>
                      <a:srgbClr val="000000"/>
                    </a:solidFill>
                  </a:rPr>
                  <a:t>/</a:t>
                </a:r>
                <a:r>
                  <a:rPr lang="en-US" sz="2400" dirty="0" err="1" smtClean="0">
                    <a:solidFill>
                      <a:srgbClr val="000000"/>
                    </a:solidFill>
                  </a:rPr>
                  <a:t>dt</a:t>
                </a:r>
                <a:endParaRPr lang="en-US" sz="24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3068444" y="5102852"/>
                <a:ext cx="282674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err="1" smtClean="0">
                    <a:solidFill>
                      <a:schemeClr val="bg1"/>
                    </a:solidFill>
                  </a:rPr>
                  <a:t>M</a:t>
                </a:r>
                <a:r>
                  <a:rPr lang="en-US" sz="2400" baseline="-25000" dirty="0" err="1" smtClean="0">
                    <a:solidFill>
                      <a:schemeClr val="bg1"/>
                    </a:solidFill>
                  </a:rPr>
                  <a:t>atm</a:t>
                </a:r>
                <a:r>
                  <a:rPr lang="en-US" sz="2400" dirty="0" smtClean="0">
                    <a:solidFill>
                      <a:schemeClr val="bg1"/>
                    </a:solidFill>
                  </a:rPr>
                  <a:t> &lt;&lt; </a:t>
                </a:r>
                <a:r>
                  <a:rPr lang="en-US" sz="2400" dirty="0" err="1" smtClean="0">
                    <a:solidFill>
                      <a:schemeClr val="bg1"/>
                    </a:solidFill>
                  </a:rPr>
                  <a:t>M</a:t>
                </a:r>
                <a:r>
                  <a:rPr lang="en-US" sz="2400" baseline="-25000" dirty="0" err="1" smtClean="0">
                    <a:solidFill>
                      <a:schemeClr val="bg1"/>
                    </a:solidFill>
                  </a:rPr>
                  <a:t>core</a:t>
                </a:r>
                <a:endParaRPr lang="en-US" sz="2400" baseline="-25000" dirty="0" smtClean="0">
                  <a:solidFill>
                    <a:schemeClr val="bg1"/>
                  </a:solidFill>
                </a:endParaRPr>
              </a:p>
              <a:p>
                <a:r>
                  <a:rPr lang="en-US" sz="2400" dirty="0" err="1" smtClean="0">
                    <a:solidFill>
                      <a:schemeClr val="bg1"/>
                    </a:solidFill>
                  </a:rPr>
                  <a:t>dM</a:t>
                </a:r>
                <a:r>
                  <a:rPr lang="en-US" sz="2400" baseline="-25000" dirty="0" err="1" smtClean="0">
                    <a:solidFill>
                      <a:schemeClr val="bg1"/>
                    </a:solidFill>
                  </a:rPr>
                  <a:t>core</a:t>
                </a:r>
                <a:r>
                  <a:rPr lang="en-US" sz="2400" dirty="0" smtClean="0">
                    <a:solidFill>
                      <a:schemeClr val="bg1"/>
                    </a:solidFill>
                  </a:rPr>
                  <a:t>/</a:t>
                </a:r>
                <a:r>
                  <a:rPr lang="en-US" sz="2400" dirty="0" err="1" smtClean="0">
                    <a:solidFill>
                      <a:schemeClr val="bg1"/>
                    </a:solidFill>
                  </a:rPr>
                  <a:t>dt</a:t>
                </a:r>
                <a:r>
                  <a:rPr lang="en-US" sz="2400" dirty="0" smtClean="0">
                    <a:solidFill>
                      <a:schemeClr val="bg1"/>
                    </a:solidFill>
                  </a:rPr>
                  <a:t> goes down</a:t>
                </a:r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6" name="Rectangle 5"/>
          <p:cNvSpPr/>
          <p:nvPr/>
        </p:nvSpPr>
        <p:spPr>
          <a:xfrm>
            <a:off x="5016854" y="2304947"/>
            <a:ext cx="3386376" cy="3928457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6116521" y="5037659"/>
            <a:ext cx="20264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>
                <a:solidFill>
                  <a:srgbClr val="000000"/>
                </a:solidFill>
              </a:rPr>
              <a:t>M</a:t>
            </a:r>
            <a:r>
              <a:rPr lang="en-US" sz="2400" baseline="-25000" dirty="0" err="1" smtClean="0">
                <a:solidFill>
                  <a:srgbClr val="000000"/>
                </a:solidFill>
              </a:rPr>
              <a:t>atm</a:t>
            </a:r>
            <a:r>
              <a:rPr lang="en-US" sz="2400" dirty="0" smtClean="0">
                <a:solidFill>
                  <a:srgbClr val="000000"/>
                </a:solidFill>
              </a:rPr>
              <a:t> ≤ </a:t>
            </a:r>
            <a:r>
              <a:rPr lang="en-US" sz="2400" dirty="0" err="1" smtClean="0">
                <a:solidFill>
                  <a:srgbClr val="000000"/>
                </a:solidFill>
              </a:rPr>
              <a:t>M</a:t>
            </a:r>
            <a:r>
              <a:rPr lang="en-US" sz="2400" baseline="-25000" dirty="0" err="1" smtClean="0">
                <a:solidFill>
                  <a:srgbClr val="000000"/>
                </a:solidFill>
              </a:rPr>
              <a:t>core</a:t>
            </a:r>
            <a:endParaRPr lang="en-US" sz="2400" baseline="-25000" dirty="0" smtClean="0">
              <a:solidFill>
                <a:srgbClr val="000000"/>
              </a:solidFill>
            </a:endParaRPr>
          </a:p>
          <a:p>
            <a:r>
              <a:rPr lang="en-US" sz="2400" dirty="0" smtClean="0">
                <a:solidFill>
                  <a:srgbClr val="000000"/>
                </a:solidFill>
              </a:rPr>
              <a:t>LOW </a:t>
            </a:r>
            <a:r>
              <a:rPr lang="en-US" sz="2400" dirty="0" err="1" smtClean="0">
                <a:solidFill>
                  <a:srgbClr val="000000"/>
                </a:solidFill>
              </a:rPr>
              <a:t>dM</a:t>
            </a:r>
            <a:r>
              <a:rPr lang="en-US" sz="2400" baseline="-25000" dirty="0" err="1" smtClean="0">
                <a:solidFill>
                  <a:srgbClr val="000000"/>
                </a:solidFill>
              </a:rPr>
              <a:t>core</a:t>
            </a:r>
            <a:r>
              <a:rPr lang="en-US" sz="2400" dirty="0" smtClean="0">
                <a:solidFill>
                  <a:srgbClr val="000000"/>
                </a:solidFill>
              </a:rPr>
              <a:t>/</a:t>
            </a:r>
            <a:r>
              <a:rPr lang="en-US" sz="2400" dirty="0" err="1" smtClean="0">
                <a:solidFill>
                  <a:srgbClr val="000000"/>
                </a:solidFill>
              </a:rPr>
              <a:t>dt</a:t>
            </a:r>
            <a:endParaRPr lang="en-US" sz="2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3823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145"/>
    </mc:Choice>
    <mc:Fallback xmlns="">
      <p:transition xmlns:p14="http://schemas.microsoft.com/office/powerpoint/2010/main" spd="slow" advTm="79145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 txBox="1">
            <a:spLocks noGrp="1"/>
          </p:cNvSpPr>
          <p:nvPr>
            <p:ph idx="1"/>
          </p:nvPr>
        </p:nvSpPr>
        <p:spPr>
          <a:xfrm>
            <a:off x="613356" y="1278568"/>
            <a:ext cx="8229600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Symbol" charset="0"/>
              <a:buChar char=""/>
            </a:pPr>
            <a:r>
              <a:rPr lang="en-US" sz="3000" dirty="0" smtClean="0"/>
              <a:t>Atmospheric </a:t>
            </a:r>
            <a:r>
              <a:rPr lang="en-US" sz="3000" dirty="0"/>
              <a:t>evolution dominated by </a:t>
            </a:r>
            <a:endParaRPr lang="en-US" sz="3000" dirty="0" smtClean="0"/>
          </a:p>
          <a:p>
            <a:pPr marL="0" indent="0">
              <a:buNone/>
            </a:pPr>
            <a:r>
              <a:rPr lang="en-US" sz="3000" dirty="0" smtClean="0">
                <a:solidFill>
                  <a:srgbClr val="FFFF00"/>
                </a:solidFill>
              </a:rPr>
              <a:t>Kelvin</a:t>
            </a:r>
            <a:r>
              <a:rPr lang="en-US" sz="3000" dirty="0">
                <a:solidFill>
                  <a:srgbClr val="FFFF00"/>
                </a:solidFill>
              </a:rPr>
              <a:t>-Helmholtz </a:t>
            </a:r>
            <a:r>
              <a:rPr lang="en-US" sz="3000" dirty="0"/>
              <a:t>contraction</a:t>
            </a:r>
          </a:p>
          <a:p>
            <a:pPr algn="ctr"/>
            <a:endParaRPr lang="en-US" sz="3000" dirty="0"/>
          </a:p>
        </p:txBody>
      </p:sp>
      <p:grpSp>
        <p:nvGrpSpPr>
          <p:cNvPr id="9" name="Group 8"/>
          <p:cNvGrpSpPr/>
          <p:nvPr/>
        </p:nvGrpSpPr>
        <p:grpSpPr>
          <a:xfrm>
            <a:off x="2370688" y="2440550"/>
            <a:ext cx="4396457" cy="4131607"/>
            <a:chOff x="2370688" y="760767"/>
            <a:chExt cx="4396457" cy="4131607"/>
          </a:xfrm>
        </p:grpSpPr>
        <p:grpSp>
          <p:nvGrpSpPr>
            <p:cNvPr id="7" name="Group 6"/>
            <p:cNvGrpSpPr/>
            <p:nvPr/>
          </p:nvGrpSpPr>
          <p:grpSpPr>
            <a:xfrm>
              <a:off x="2370688" y="760767"/>
              <a:ext cx="4396457" cy="4131607"/>
              <a:chOff x="2370688" y="760767"/>
              <a:chExt cx="4396457" cy="4131607"/>
            </a:xfrm>
          </p:grpSpPr>
          <p:pic>
            <p:nvPicPr>
              <p:cNvPr id="5" name="Picture 4" descr="low_acc.jpg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70688" y="760767"/>
                <a:ext cx="4396457" cy="3426650"/>
              </a:xfrm>
              <a:prstGeom prst="rect">
                <a:avLst/>
              </a:prstGeom>
            </p:spPr>
          </p:pic>
          <p:sp>
            <p:nvSpPr>
              <p:cNvPr id="6" name="Rectangle 5"/>
              <p:cNvSpPr/>
              <p:nvPr/>
            </p:nvSpPr>
            <p:spPr>
              <a:xfrm>
                <a:off x="2370688" y="3994059"/>
                <a:ext cx="4396457" cy="8983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" name="TextBox 7"/>
            <p:cNvSpPr txBox="1"/>
            <p:nvPr/>
          </p:nvSpPr>
          <p:spPr>
            <a:xfrm>
              <a:off x="3793971" y="3994059"/>
              <a:ext cx="203308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err="1" smtClean="0">
                  <a:solidFill>
                    <a:srgbClr val="000000"/>
                  </a:solidFill>
                </a:rPr>
                <a:t>M</a:t>
              </a:r>
              <a:r>
                <a:rPr lang="en-US" sz="2400" baseline="-25000" dirty="0" err="1" smtClean="0">
                  <a:solidFill>
                    <a:srgbClr val="000000"/>
                  </a:solidFill>
                </a:rPr>
                <a:t>atm</a:t>
              </a:r>
              <a:r>
                <a:rPr lang="en-US" sz="2400" dirty="0" smtClean="0">
                  <a:solidFill>
                    <a:srgbClr val="000000"/>
                  </a:solidFill>
                </a:rPr>
                <a:t> </a:t>
              </a:r>
              <a:r>
                <a:rPr lang="en-US" sz="2400" dirty="0">
                  <a:solidFill>
                    <a:srgbClr val="000000"/>
                  </a:solidFill>
                </a:rPr>
                <a:t> ≤  </a:t>
              </a:r>
              <a:r>
                <a:rPr lang="en-US" sz="2400" dirty="0" err="1" smtClean="0">
                  <a:solidFill>
                    <a:srgbClr val="000000"/>
                  </a:solidFill>
                </a:rPr>
                <a:t>M</a:t>
              </a:r>
              <a:r>
                <a:rPr lang="en-US" sz="2400" baseline="-25000" dirty="0" err="1" smtClean="0">
                  <a:solidFill>
                    <a:srgbClr val="000000"/>
                  </a:solidFill>
                </a:rPr>
                <a:t>core</a:t>
              </a:r>
              <a:endParaRPr lang="en-US" sz="2400" baseline="-25000" dirty="0" smtClean="0">
                <a:solidFill>
                  <a:srgbClr val="000000"/>
                </a:solidFill>
              </a:endParaRPr>
            </a:p>
            <a:p>
              <a:r>
                <a:rPr lang="en-US" sz="2400" dirty="0" smtClean="0">
                  <a:solidFill>
                    <a:srgbClr val="000000"/>
                  </a:solidFill>
                </a:rPr>
                <a:t>LOW </a:t>
              </a:r>
              <a:r>
                <a:rPr lang="en-US" sz="2400" dirty="0" err="1" smtClean="0">
                  <a:solidFill>
                    <a:srgbClr val="000000"/>
                  </a:solidFill>
                </a:rPr>
                <a:t>dM</a:t>
              </a:r>
              <a:r>
                <a:rPr lang="en-US" sz="2400" baseline="-25000" dirty="0" err="1" smtClean="0">
                  <a:solidFill>
                    <a:srgbClr val="000000"/>
                  </a:solidFill>
                </a:rPr>
                <a:t>core</a:t>
              </a:r>
              <a:r>
                <a:rPr lang="en-US" sz="2400" dirty="0" smtClean="0">
                  <a:solidFill>
                    <a:srgbClr val="000000"/>
                  </a:solidFill>
                </a:rPr>
                <a:t>/</a:t>
              </a:r>
              <a:r>
                <a:rPr lang="en-US" sz="2400" dirty="0" err="1" smtClean="0">
                  <a:solidFill>
                    <a:srgbClr val="000000"/>
                  </a:solidFill>
                </a:rPr>
                <a:t>dt</a:t>
              </a:r>
              <a:endParaRPr lang="en-US" sz="2400" dirty="0">
                <a:solidFill>
                  <a:srgbClr val="000000"/>
                </a:solidFill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960257" y="320293"/>
            <a:ext cx="75527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FF00"/>
                </a:solidFill>
              </a:rPr>
              <a:t>Low</a:t>
            </a:r>
            <a:r>
              <a:rPr lang="en-US" sz="4000" dirty="0" smtClean="0"/>
              <a:t> </a:t>
            </a:r>
            <a:r>
              <a:rPr lang="en-US" sz="4000" dirty="0" err="1" smtClean="0"/>
              <a:t>planetesimal</a:t>
            </a:r>
            <a:r>
              <a:rPr lang="en-US" sz="4000" dirty="0" smtClean="0"/>
              <a:t> accretion regime</a:t>
            </a:r>
            <a:endParaRPr lang="en-US" sz="4000" dirty="0"/>
          </a:p>
        </p:txBody>
      </p:sp>
      <p:sp>
        <p:nvSpPr>
          <p:cNvPr id="11" name="TextBox 10"/>
          <p:cNvSpPr txBox="1"/>
          <p:nvPr/>
        </p:nvSpPr>
        <p:spPr>
          <a:xfrm>
            <a:off x="4229504" y="4075708"/>
            <a:ext cx="76578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err="1" smtClean="0"/>
              <a:t>M</a:t>
            </a:r>
            <a:r>
              <a:rPr lang="en-US" sz="2200" baseline="-25000" dirty="0" err="1" smtClean="0"/>
              <a:t>core</a:t>
            </a:r>
            <a:endParaRPr lang="en-US" sz="2200" baseline="-25000" dirty="0"/>
          </a:p>
        </p:txBody>
      </p:sp>
      <p:sp>
        <p:nvSpPr>
          <p:cNvPr id="12" name="TextBox 11"/>
          <p:cNvSpPr txBox="1"/>
          <p:nvPr/>
        </p:nvSpPr>
        <p:spPr>
          <a:xfrm>
            <a:off x="4400110" y="3227876"/>
            <a:ext cx="78344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err="1" smtClean="0">
                <a:solidFill>
                  <a:schemeClr val="bg1"/>
                </a:solidFill>
              </a:rPr>
              <a:t>M</a:t>
            </a:r>
            <a:r>
              <a:rPr lang="en-US" sz="2200" baseline="-25000" dirty="0" err="1" smtClean="0">
                <a:solidFill>
                  <a:schemeClr val="bg1"/>
                </a:solidFill>
              </a:rPr>
              <a:t>atm</a:t>
            </a:r>
            <a:endParaRPr lang="en-US" sz="2200" baseline="-25000" dirty="0">
              <a:solidFill>
                <a:schemeClr val="bg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370687" y="2440550"/>
            <a:ext cx="4396457" cy="4131607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894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993"/>
    </mc:Choice>
    <mc:Fallback xmlns="">
      <p:transition xmlns:p14="http://schemas.microsoft.com/office/powerpoint/2010/main" spd="slow" advTm="10993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Acknowledgments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13664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41233" y="463249"/>
            <a:ext cx="4071584" cy="614362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800" dirty="0" smtClean="0"/>
          </a:p>
          <a:p>
            <a:pPr marL="0" indent="0">
              <a:buNone/>
            </a:pPr>
            <a:endParaRPr lang="en-US" sz="2800" dirty="0" smtClean="0"/>
          </a:p>
          <a:p>
            <a:pPr marL="0" indent="0">
              <a:buNone/>
            </a:pPr>
            <a:r>
              <a:rPr lang="en-US" sz="2800" dirty="0" err="1" smtClean="0">
                <a:solidFill>
                  <a:srgbClr val="FFFF00"/>
                </a:solidFill>
              </a:rPr>
              <a:t>M</a:t>
            </a:r>
            <a:r>
              <a:rPr lang="en-US" sz="2800" baseline="-25000" dirty="0" err="1" smtClean="0">
                <a:solidFill>
                  <a:srgbClr val="FFFF00"/>
                </a:solidFill>
              </a:rPr>
              <a:t>atm</a:t>
            </a:r>
            <a:r>
              <a:rPr lang="en-US" sz="2800" dirty="0" smtClean="0"/>
              <a:t> is a function of </a:t>
            </a:r>
            <a:r>
              <a:rPr lang="en-US" sz="2800" dirty="0" smtClean="0">
                <a:solidFill>
                  <a:srgbClr val="FFFF00"/>
                </a:solidFill>
              </a:rPr>
              <a:t>time</a:t>
            </a:r>
          </a:p>
          <a:p>
            <a:pPr marL="0" indent="0">
              <a:buNone/>
            </a:pPr>
            <a:endParaRPr lang="en-US" sz="2800" dirty="0" smtClean="0"/>
          </a:p>
          <a:p>
            <a:pPr marL="0" indent="0">
              <a:buNone/>
            </a:pPr>
            <a:r>
              <a:rPr lang="en-US" sz="2800" dirty="0" smtClean="0"/>
              <a:t> =&gt; EVERY core can have </a:t>
            </a:r>
          </a:p>
          <a:p>
            <a:pPr marL="0" indent="0" algn="ctr">
              <a:buNone/>
            </a:pPr>
            <a:r>
              <a:rPr lang="en-US" sz="2800" dirty="0" err="1" smtClean="0"/>
              <a:t>M</a:t>
            </a:r>
            <a:r>
              <a:rPr lang="en-US" sz="2800" baseline="-25000" dirty="0" err="1" smtClean="0"/>
              <a:t>atm</a:t>
            </a:r>
            <a:r>
              <a:rPr lang="en-US" sz="2800" dirty="0" smtClean="0"/>
              <a:t> ~ </a:t>
            </a:r>
            <a:r>
              <a:rPr lang="en-US" sz="2800" dirty="0" err="1" smtClean="0"/>
              <a:t>M</a:t>
            </a:r>
            <a:r>
              <a:rPr lang="en-US" sz="2800" baseline="-25000" dirty="0" err="1" smtClean="0"/>
              <a:t>core</a:t>
            </a:r>
            <a:endParaRPr lang="en-US" sz="2800" baseline="-25000" dirty="0" smtClean="0"/>
          </a:p>
          <a:p>
            <a:pPr marL="0" indent="0">
              <a:buNone/>
            </a:pPr>
            <a:endParaRPr lang="en-US" sz="2800" baseline="-25000" dirty="0" smtClean="0"/>
          </a:p>
          <a:p>
            <a:pPr marL="0" indent="0">
              <a:buNone/>
            </a:pPr>
            <a:endParaRPr lang="en-US" sz="2800" baseline="-25000" dirty="0" smtClean="0"/>
          </a:p>
          <a:p>
            <a:pPr>
              <a:buFont typeface="Symbol" charset="0"/>
              <a:buChar char=""/>
            </a:pPr>
            <a:r>
              <a:rPr lang="en-US" sz="2800" dirty="0" smtClean="0">
                <a:solidFill>
                  <a:srgbClr val="FFFF00"/>
                </a:solidFill>
              </a:rPr>
              <a:t>“critical core mass”</a:t>
            </a:r>
          </a:p>
          <a:p>
            <a:pPr marL="0" indent="0">
              <a:buNone/>
            </a:pPr>
            <a:r>
              <a:rPr lang="en-US" sz="2800" dirty="0"/>
              <a:t> </a:t>
            </a:r>
            <a:r>
              <a:rPr lang="en-US" sz="2800" dirty="0" smtClean="0"/>
              <a:t>   </a:t>
            </a:r>
            <a:r>
              <a:rPr lang="en-US" sz="2800" dirty="0" err="1" smtClean="0"/>
              <a:t>M</a:t>
            </a:r>
            <a:r>
              <a:rPr lang="en-US" sz="2800" baseline="-25000" dirty="0" err="1" smtClean="0"/>
              <a:t>crit</a:t>
            </a:r>
            <a:r>
              <a:rPr lang="en-US" sz="2800" dirty="0" smtClean="0"/>
              <a:t> = </a:t>
            </a:r>
            <a:r>
              <a:rPr lang="en-US" sz="2800" dirty="0" err="1" smtClean="0"/>
              <a:t>M</a:t>
            </a:r>
            <a:r>
              <a:rPr lang="en-US" sz="2800" baseline="-25000" dirty="0" err="1" smtClean="0"/>
              <a:t>core</a:t>
            </a:r>
            <a:r>
              <a:rPr lang="en-US" sz="2800" dirty="0" smtClean="0"/>
              <a:t> for which</a:t>
            </a:r>
          </a:p>
          <a:p>
            <a:pPr marL="0" indent="0">
              <a:buNone/>
            </a:pPr>
            <a:r>
              <a:rPr lang="en-US" sz="2800" dirty="0" smtClean="0"/>
              <a:t>    </a:t>
            </a:r>
            <a:r>
              <a:rPr lang="en-US" sz="2800" dirty="0" err="1" smtClean="0"/>
              <a:t>M</a:t>
            </a:r>
            <a:r>
              <a:rPr lang="en-US" sz="2800" baseline="-25000" dirty="0" err="1" smtClean="0"/>
              <a:t>atm</a:t>
            </a:r>
            <a:r>
              <a:rPr lang="en-US" sz="2800" dirty="0" smtClean="0"/>
              <a:t>(</a:t>
            </a:r>
            <a:r>
              <a:rPr lang="en-US" sz="2800" dirty="0" err="1" smtClean="0"/>
              <a:t>t</a:t>
            </a:r>
            <a:r>
              <a:rPr lang="en-US" sz="2800" baseline="-25000" dirty="0" err="1" smtClean="0"/>
              <a:t>disk</a:t>
            </a:r>
            <a:r>
              <a:rPr lang="en-US" sz="2800" dirty="0" smtClean="0"/>
              <a:t>) ~ </a:t>
            </a:r>
            <a:r>
              <a:rPr lang="en-US" sz="2800" dirty="0" err="1" smtClean="0"/>
              <a:t>M</a:t>
            </a:r>
            <a:r>
              <a:rPr lang="en-US" sz="2800" baseline="-25000" dirty="0" err="1" smtClean="0"/>
              <a:t>core</a:t>
            </a:r>
            <a:endParaRPr lang="en-US" sz="2800" dirty="0"/>
          </a:p>
          <a:p>
            <a:pPr marL="0" indent="0">
              <a:buNone/>
            </a:pPr>
            <a:endParaRPr lang="en-US" sz="2800" baseline="-25000" dirty="0">
              <a:solidFill>
                <a:srgbClr val="FFFF00"/>
              </a:solidFill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5173631" y="3030640"/>
            <a:ext cx="548718" cy="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5" name="Group 14"/>
          <p:cNvGrpSpPr/>
          <p:nvPr/>
        </p:nvGrpSpPr>
        <p:grpSpPr>
          <a:xfrm>
            <a:off x="6046074" y="265450"/>
            <a:ext cx="2653096" cy="5871063"/>
            <a:chOff x="5383188" y="470384"/>
            <a:chExt cx="2653096" cy="5871063"/>
          </a:xfrm>
        </p:grpSpPr>
        <p:pic>
          <p:nvPicPr>
            <p:cNvPr id="16" name="Picture 15" descr="KH_core (1)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83188" y="470384"/>
              <a:ext cx="2535231" cy="5871063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6229133" y="874058"/>
              <a:ext cx="71107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err="1" smtClean="0">
                  <a:solidFill>
                    <a:srgbClr val="FFFFFF"/>
                  </a:solidFill>
                </a:rPr>
                <a:t>M</a:t>
              </a:r>
              <a:r>
                <a:rPr lang="en-US" sz="2000" baseline="-25000" dirty="0" err="1" smtClean="0">
                  <a:solidFill>
                    <a:srgbClr val="FFFFFF"/>
                  </a:solidFill>
                </a:rPr>
                <a:t>core</a:t>
              </a:r>
              <a:endParaRPr lang="en-US" sz="2000" baseline="-25000" dirty="0">
                <a:solidFill>
                  <a:srgbClr val="FFFFFF"/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217812" y="2481007"/>
              <a:ext cx="7067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err="1" smtClean="0">
                  <a:solidFill>
                    <a:srgbClr val="FFFFFF"/>
                  </a:solidFill>
                </a:rPr>
                <a:t>M</a:t>
              </a:r>
              <a:r>
                <a:rPr lang="en-US" sz="2000" baseline="-25000" dirty="0" err="1" smtClean="0">
                  <a:solidFill>
                    <a:srgbClr val="FFFFFF"/>
                  </a:solidFill>
                </a:rPr>
                <a:t>core</a:t>
              </a:r>
              <a:endParaRPr lang="en-US" sz="2000" baseline="-25000" dirty="0">
                <a:solidFill>
                  <a:srgbClr val="FFFFFF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237070" y="4846619"/>
              <a:ext cx="79614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err="1" smtClean="0">
                  <a:solidFill>
                    <a:srgbClr val="FFFFFF"/>
                  </a:solidFill>
                </a:rPr>
                <a:t>M</a:t>
              </a:r>
              <a:r>
                <a:rPr lang="en-US" sz="2000" baseline="-25000" dirty="0" err="1" smtClean="0">
                  <a:solidFill>
                    <a:srgbClr val="FFFFFF"/>
                  </a:solidFill>
                </a:rPr>
                <a:t>core</a:t>
              </a:r>
              <a:endParaRPr lang="en-US" sz="2000" baseline="-25000" dirty="0">
                <a:solidFill>
                  <a:srgbClr val="FFFFFF"/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6990823" y="674003"/>
              <a:ext cx="10454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M</a:t>
              </a:r>
              <a:r>
                <a:rPr lang="en-US" baseline="-25000" dirty="0" err="1" smtClean="0">
                  <a:solidFill>
                    <a:srgbClr val="000000"/>
                  </a:solidFill>
                </a:rPr>
                <a:t>atm</a:t>
              </a:r>
              <a:r>
                <a:rPr lang="en-US" dirty="0" smtClean="0">
                  <a:solidFill>
                    <a:srgbClr val="000000"/>
                  </a:solidFill>
                </a:rPr>
                <a:t>(t</a:t>
              </a:r>
              <a:r>
                <a:rPr lang="en-US" baseline="-25000" dirty="0" smtClean="0">
                  <a:solidFill>
                    <a:srgbClr val="000000"/>
                  </a:solidFill>
                </a:rPr>
                <a:t>1</a:t>
              </a:r>
              <a:r>
                <a:rPr lang="en-US" dirty="0" smtClean="0">
                  <a:solidFill>
                    <a:srgbClr val="000000"/>
                  </a:solidFill>
                </a:rPr>
                <a:t>)</a:t>
              </a:r>
              <a:endParaRPr lang="en-US" baseline="-25000" dirty="0">
                <a:solidFill>
                  <a:srgbClr val="000000"/>
                </a:solidFill>
              </a:endParaRPr>
            </a:p>
          </p:txBody>
        </p:sp>
        <p:cxnSp>
          <p:nvCxnSpPr>
            <p:cNvPr id="21" name="Straight Connector 20"/>
            <p:cNvCxnSpPr/>
            <p:nvPr/>
          </p:nvCxnSpPr>
          <p:spPr>
            <a:xfrm flipV="1">
              <a:off x="6940208" y="945928"/>
              <a:ext cx="140042" cy="136470"/>
            </a:xfrm>
            <a:prstGeom prst="line">
              <a:avLst/>
            </a:prstGeom>
            <a:ln w="63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6990823" y="1819638"/>
              <a:ext cx="10454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M</a:t>
              </a:r>
              <a:r>
                <a:rPr lang="en-US" baseline="-25000" dirty="0" err="1" smtClean="0">
                  <a:solidFill>
                    <a:srgbClr val="000000"/>
                  </a:solidFill>
                </a:rPr>
                <a:t>atm</a:t>
              </a:r>
              <a:r>
                <a:rPr lang="en-US" dirty="0" smtClean="0">
                  <a:solidFill>
                    <a:srgbClr val="000000"/>
                  </a:solidFill>
                </a:rPr>
                <a:t>(t</a:t>
              </a:r>
              <a:r>
                <a:rPr lang="en-US" baseline="-25000" dirty="0">
                  <a:solidFill>
                    <a:srgbClr val="000000"/>
                  </a:solidFill>
                </a:rPr>
                <a:t>2</a:t>
              </a:r>
              <a:r>
                <a:rPr lang="en-US" dirty="0" smtClean="0">
                  <a:solidFill>
                    <a:srgbClr val="000000"/>
                  </a:solidFill>
                </a:rPr>
                <a:t>)</a:t>
              </a:r>
              <a:endParaRPr lang="en-US" baseline="-25000" dirty="0">
                <a:solidFill>
                  <a:srgbClr val="000000"/>
                </a:solidFill>
              </a:endParaRPr>
            </a:p>
          </p:txBody>
        </p:sp>
        <p:cxnSp>
          <p:nvCxnSpPr>
            <p:cNvPr id="23" name="Straight Connector 22"/>
            <p:cNvCxnSpPr/>
            <p:nvPr/>
          </p:nvCxnSpPr>
          <p:spPr>
            <a:xfrm flipV="1">
              <a:off x="6838157" y="2188970"/>
              <a:ext cx="242093" cy="204564"/>
            </a:xfrm>
            <a:prstGeom prst="line">
              <a:avLst/>
            </a:prstGeom>
            <a:ln w="63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/>
          </p:nvSpPr>
          <p:spPr>
            <a:xfrm>
              <a:off x="5774297" y="4346498"/>
              <a:ext cx="18859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M</a:t>
              </a:r>
              <a:r>
                <a:rPr lang="en-US" baseline="-25000" dirty="0" err="1" smtClean="0">
                  <a:solidFill>
                    <a:srgbClr val="000000"/>
                  </a:solidFill>
                </a:rPr>
                <a:t>atm</a:t>
              </a:r>
              <a:r>
                <a:rPr lang="en-US" dirty="0" smtClean="0">
                  <a:solidFill>
                    <a:srgbClr val="000000"/>
                  </a:solidFill>
                </a:rPr>
                <a:t>(t</a:t>
              </a:r>
              <a:r>
                <a:rPr lang="en-US" baseline="-25000" dirty="0">
                  <a:solidFill>
                    <a:srgbClr val="000000"/>
                  </a:solidFill>
                </a:rPr>
                <a:t>3</a:t>
              </a:r>
              <a:r>
                <a:rPr lang="en-US" dirty="0" smtClean="0">
                  <a:solidFill>
                    <a:srgbClr val="000000"/>
                  </a:solidFill>
                </a:rPr>
                <a:t>) ~ </a:t>
              </a:r>
              <a:r>
                <a:rPr lang="en-US" dirty="0" err="1" smtClean="0">
                  <a:solidFill>
                    <a:srgbClr val="000000"/>
                  </a:solidFill>
                </a:rPr>
                <a:t>M</a:t>
              </a:r>
              <a:r>
                <a:rPr lang="en-US" baseline="-25000" dirty="0" err="1" smtClean="0">
                  <a:solidFill>
                    <a:srgbClr val="000000"/>
                  </a:solidFill>
                </a:rPr>
                <a:t>core</a:t>
              </a:r>
              <a:endParaRPr lang="en-US" baseline="-25000" dirty="0">
                <a:solidFill>
                  <a:srgbClr val="000000"/>
                </a:solidFill>
              </a:endParaRP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222497" y="433217"/>
            <a:ext cx="56879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Kelvin-Helmholtz contraction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485245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113"/>
    </mc:Choice>
    <mc:Fallback xmlns="">
      <p:transition xmlns:p14="http://schemas.microsoft.com/office/powerpoint/2010/main" advTm="7113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457200" y="1693431"/>
            <a:ext cx="8229600" cy="2215991"/>
            <a:chOff x="457200" y="2085428"/>
            <a:chExt cx="8229600" cy="2215991"/>
          </a:xfrm>
        </p:grpSpPr>
        <p:sp>
          <p:nvSpPr>
            <p:cNvPr id="4" name="Rectangle 3"/>
            <p:cNvSpPr/>
            <p:nvPr/>
          </p:nvSpPr>
          <p:spPr>
            <a:xfrm>
              <a:off x="457200" y="2150211"/>
              <a:ext cx="8229600" cy="1977541"/>
            </a:xfrm>
            <a:prstGeom prst="rect">
              <a:avLst/>
            </a:prstGeom>
            <a:solidFill>
              <a:srgbClr val="FFFF00"/>
            </a:solidFill>
            <a:ln w="635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768206" y="2085428"/>
              <a:ext cx="7744768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 smtClean="0">
                  <a:solidFill>
                    <a:schemeClr val="bg1"/>
                  </a:solidFill>
                </a:rPr>
                <a:t>Determine </a:t>
              </a:r>
              <a:r>
                <a:rPr lang="en-US" sz="3000" dirty="0">
                  <a:solidFill>
                    <a:schemeClr val="bg1"/>
                  </a:solidFill>
                </a:rPr>
                <a:t>the minimum core </a:t>
              </a:r>
              <a:r>
                <a:rPr lang="en-US" sz="3000" dirty="0" smtClean="0">
                  <a:solidFill>
                    <a:schemeClr val="bg1"/>
                  </a:solidFill>
                </a:rPr>
                <a:t>mass, </a:t>
              </a:r>
              <a:r>
                <a:rPr lang="en-US" sz="3000" dirty="0" err="1" smtClean="0">
                  <a:solidFill>
                    <a:schemeClr val="bg1"/>
                  </a:solidFill>
                </a:rPr>
                <a:t>M</a:t>
              </a:r>
              <a:r>
                <a:rPr lang="en-US" sz="3000" baseline="-25000" dirty="0" err="1" smtClean="0">
                  <a:solidFill>
                    <a:schemeClr val="bg1"/>
                  </a:solidFill>
                </a:rPr>
                <a:t>crit</a:t>
              </a:r>
              <a:r>
                <a:rPr lang="en-US" sz="3000" dirty="0">
                  <a:solidFill>
                    <a:schemeClr val="bg1"/>
                  </a:solidFill>
                </a:rPr>
                <a:t>,</a:t>
              </a:r>
              <a:r>
                <a:rPr lang="en-US" sz="3000" dirty="0" smtClean="0">
                  <a:solidFill>
                    <a:schemeClr val="bg1"/>
                  </a:solidFill>
                </a:rPr>
                <a:t> </a:t>
              </a:r>
              <a:r>
                <a:rPr lang="en-US" sz="3000" dirty="0">
                  <a:solidFill>
                    <a:schemeClr val="bg1"/>
                  </a:solidFill>
                </a:rPr>
                <a:t>to form a giant planet during the disk lifetime </a:t>
              </a:r>
              <a:r>
                <a:rPr lang="en-US" sz="3000" dirty="0" smtClean="0">
                  <a:solidFill>
                    <a:schemeClr val="bg1"/>
                  </a:solidFill>
                </a:rPr>
                <a:t>in the low </a:t>
              </a:r>
              <a:r>
                <a:rPr lang="en-US" sz="3000" dirty="0" err="1" smtClean="0">
                  <a:solidFill>
                    <a:schemeClr val="bg1"/>
                  </a:solidFill>
                </a:rPr>
                <a:t>planetesimal</a:t>
              </a:r>
              <a:r>
                <a:rPr lang="en-US" sz="3000" dirty="0" smtClean="0">
                  <a:solidFill>
                    <a:schemeClr val="bg1"/>
                  </a:solidFill>
                </a:rPr>
                <a:t> accretion regime when </a:t>
              </a:r>
              <a:r>
                <a:rPr lang="en-US" sz="3000" dirty="0">
                  <a:solidFill>
                    <a:schemeClr val="bg1"/>
                  </a:solidFill>
                </a:rPr>
                <a:t>atmosphere dominated by KH contraction</a:t>
              </a:r>
            </a:p>
            <a:p>
              <a:endParaRPr lang="en-US" dirty="0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3543156" y="486077"/>
            <a:ext cx="20067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>
                <a:solidFill>
                  <a:srgbClr val="FFFF00"/>
                </a:solidFill>
              </a:rPr>
              <a:t>GOAL</a:t>
            </a:r>
            <a:endParaRPr lang="en-US" sz="6000" dirty="0">
              <a:solidFill>
                <a:srgbClr val="FFFF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57200" y="4348459"/>
            <a:ext cx="8229600" cy="1977541"/>
          </a:xfrm>
          <a:prstGeom prst="rect">
            <a:avLst/>
          </a:prstGeom>
          <a:solidFill>
            <a:srgbClr val="FFFF00"/>
          </a:solidFill>
          <a:ln w="63500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920606" y="4433028"/>
            <a:ext cx="7744768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>
                <a:solidFill>
                  <a:schemeClr val="bg1"/>
                </a:solidFill>
              </a:rPr>
              <a:t>Calculate </a:t>
            </a:r>
            <a:r>
              <a:rPr lang="en-US" sz="3000" dirty="0" err="1" smtClean="0">
                <a:solidFill>
                  <a:schemeClr val="bg1"/>
                </a:solidFill>
              </a:rPr>
              <a:t>M</a:t>
            </a:r>
            <a:r>
              <a:rPr lang="en-US" sz="3000" baseline="-25000" dirty="0" err="1" smtClean="0">
                <a:solidFill>
                  <a:schemeClr val="bg1"/>
                </a:solidFill>
              </a:rPr>
              <a:t>crit</a:t>
            </a:r>
            <a:r>
              <a:rPr lang="en-US" sz="3000" dirty="0" smtClean="0">
                <a:solidFill>
                  <a:schemeClr val="bg1"/>
                </a:solidFill>
              </a:rPr>
              <a:t> with </a:t>
            </a:r>
          </a:p>
          <a:p>
            <a:pPr algn="ctr"/>
            <a:r>
              <a:rPr lang="en-US" sz="3000" dirty="0" smtClean="0">
                <a:solidFill>
                  <a:srgbClr val="0000FF"/>
                </a:solidFill>
              </a:rPr>
              <a:t>REALISTIC EQUATION OF STATE (EOS)</a:t>
            </a:r>
          </a:p>
          <a:p>
            <a:pPr algn="ctr"/>
            <a:r>
              <a:rPr lang="en-US" sz="3000" dirty="0" smtClean="0">
                <a:solidFill>
                  <a:srgbClr val="0000FF"/>
                </a:solidFill>
              </a:rPr>
              <a:t>REALISTIC DUST OPACITIES  </a:t>
            </a:r>
            <a:endParaRPr lang="en-US" sz="3000" dirty="0">
              <a:solidFill>
                <a:srgbClr val="0000FF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1381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298"/>
    </mc:Choice>
    <mc:Fallback xmlns="">
      <p:transition xmlns:p14="http://schemas.microsoft.com/office/powerpoint/2010/main" spd="slow" advTm="24298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67361"/>
            <a:ext cx="8229600" cy="1143000"/>
          </a:xfrm>
        </p:spPr>
        <p:txBody>
          <a:bodyPr/>
          <a:lstStyle/>
          <a:p>
            <a:r>
              <a:rPr lang="en-US" dirty="0" smtClean="0"/>
              <a:t>Model Assumptions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70922"/>
            <a:ext cx="8229600" cy="5267600"/>
          </a:xfrm>
        </p:spPr>
        <p:txBody>
          <a:bodyPr>
            <a:normAutofit/>
          </a:bodyPr>
          <a:lstStyle/>
          <a:p>
            <a:r>
              <a:rPr lang="en-US" sz="2800" dirty="0" smtClean="0"/>
              <a:t>Negligible </a:t>
            </a:r>
            <a:r>
              <a:rPr lang="en-US" sz="2800" dirty="0" err="1" smtClean="0"/>
              <a:t>planetesimal</a:t>
            </a:r>
            <a:r>
              <a:rPr lang="en-US" sz="2800" dirty="0" smtClean="0"/>
              <a:t> accretion =&gt; solid core of </a:t>
            </a:r>
            <a:r>
              <a:rPr lang="en-US" sz="2800" dirty="0" smtClean="0">
                <a:solidFill>
                  <a:srgbClr val="FFFF00"/>
                </a:solidFill>
              </a:rPr>
              <a:t>fixed mass </a:t>
            </a:r>
            <a:r>
              <a:rPr lang="en-US" sz="2800" dirty="0" err="1" smtClean="0"/>
              <a:t>M</a:t>
            </a:r>
            <a:r>
              <a:rPr lang="en-US" sz="2800" baseline="-25000" dirty="0" err="1" smtClean="0"/>
              <a:t>c</a:t>
            </a:r>
            <a:endParaRPr lang="en-US" sz="2800" baseline="-25000" dirty="0" smtClean="0"/>
          </a:p>
          <a:p>
            <a:endParaRPr lang="en-US" sz="2800" baseline="-25000" dirty="0" smtClean="0"/>
          </a:p>
          <a:p>
            <a:r>
              <a:rPr lang="en-US" sz="2800" dirty="0" smtClean="0">
                <a:solidFill>
                  <a:srgbClr val="FFFFFF"/>
                </a:solidFill>
              </a:rPr>
              <a:t>Atmosphere is </a:t>
            </a:r>
            <a:r>
              <a:rPr lang="en-US" sz="2800" dirty="0" smtClean="0">
                <a:solidFill>
                  <a:srgbClr val="FFFF00"/>
                </a:solidFill>
              </a:rPr>
              <a:t>embedded in the gas disk</a:t>
            </a:r>
            <a:r>
              <a:rPr lang="en-US" sz="2800" dirty="0" smtClean="0">
                <a:solidFill>
                  <a:srgbClr val="FFFFFF"/>
                </a:solidFill>
              </a:rPr>
              <a:t>, </a:t>
            </a:r>
            <a:r>
              <a:rPr lang="en-US" sz="2800" dirty="0" smtClean="0">
                <a:solidFill>
                  <a:srgbClr val="FFFF00"/>
                </a:solidFill>
              </a:rPr>
              <a:t>spherically symmetric </a:t>
            </a:r>
            <a:r>
              <a:rPr lang="en-US" sz="2800" dirty="0" smtClean="0">
                <a:solidFill>
                  <a:srgbClr val="FFFFFF"/>
                </a:solidFill>
              </a:rPr>
              <a:t>and in </a:t>
            </a:r>
            <a:r>
              <a:rPr lang="en-US" sz="2800" dirty="0" smtClean="0">
                <a:solidFill>
                  <a:srgbClr val="FFFF00"/>
                </a:solidFill>
              </a:rPr>
              <a:t>hydrostatic balance</a:t>
            </a:r>
          </a:p>
          <a:p>
            <a:endParaRPr lang="en-US" sz="2800" dirty="0">
              <a:solidFill>
                <a:srgbClr val="FFFFFF"/>
              </a:solidFill>
            </a:endParaRPr>
          </a:p>
          <a:p>
            <a:r>
              <a:rPr lang="en-US" sz="2800" dirty="0" smtClean="0">
                <a:solidFill>
                  <a:srgbClr val="FFFFFF"/>
                </a:solidFill>
              </a:rPr>
              <a:t>Two layer atmosphere: </a:t>
            </a:r>
            <a:r>
              <a:rPr lang="en-US" sz="2800" dirty="0" smtClean="0">
                <a:solidFill>
                  <a:srgbClr val="FFFF00"/>
                </a:solidFill>
              </a:rPr>
              <a:t>inner convective </a:t>
            </a:r>
            <a:r>
              <a:rPr lang="en-US" sz="2800" dirty="0" smtClean="0">
                <a:solidFill>
                  <a:srgbClr val="FFFFFF"/>
                </a:solidFill>
              </a:rPr>
              <a:t>region and </a:t>
            </a:r>
            <a:r>
              <a:rPr lang="en-US" sz="2800" dirty="0" smtClean="0">
                <a:solidFill>
                  <a:srgbClr val="FFFF00"/>
                </a:solidFill>
              </a:rPr>
              <a:t>outer </a:t>
            </a:r>
            <a:r>
              <a:rPr lang="en-US" sz="2800" dirty="0" err="1" smtClean="0">
                <a:solidFill>
                  <a:srgbClr val="FFFF00"/>
                </a:solidFill>
              </a:rPr>
              <a:t>radiative</a:t>
            </a:r>
            <a:r>
              <a:rPr lang="en-US" sz="2800" dirty="0" smtClean="0">
                <a:solidFill>
                  <a:srgbClr val="FFFF00"/>
                </a:solidFill>
              </a:rPr>
              <a:t> </a:t>
            </a:r>
            <a:r>
              <a:rPr lang="en-US" sz="2800" dirty="0" smtClean="0">
                <a:solidFill>
                  <a:srgbClr val="FFFFFF"/>
                </a:solidFill>
              </a:rPr>
              <a:t>region </a:t>
            </a:r>
          </a:p>
          <a:p>
            <a:endParaRPr lang="en-US" sz="2800" dirty="0" smtClean="0">
              <a:solidFill>
                <a:srgbClr val="FFFFFF"/>
              </a:solidFill>
            </a:endParaRPr>
          </a:p>
          <a:p>
            <a:r>
              <a:rPr lang="en-US" sz="2800" dirty="0" smtClean="0">
                <a:solidFill>
                  <a:srgbClr val="FFFF00"/>
                </a:solidFill>
              </a:rPr>
              <a:t>Constant luminosity </a:t>
            </a:r>
            <a:r>
              <a:rPr lang="en-US" sz="2800" dirty="0" smtClean="0">
                <a:solidFill>
                  <a:srgbClr val="FFFFFF"/>
                </a:solidFill>
              </a:rPr>
              <a:t>throughout the </a:t>
            </a:r>
            <a:r>
              <a:rPr lang="en-US" sz="2800" dirty="0" err="1" smtClean="0">
                <a:solidFill>
                  <a:srgbClr val="FFFFFF"/>
                </a:solidFill>
              </a:rPr>
              <a:t>radiative</a:t>
            </a:r>
            <a:r>
              <a:rPr lang="en-US" sz="2800" dirty="0" smtClean="0">
                <a:solidFill>
                  <a:srgbClr val="FFFFFF"/>
                </a:solidFill>
              </a:rPr>
              <a:t> region</a:t>
            </a:r>
          </a:p>
          <a:p>
            <a:endParaRPr lang="en-US" sz="2800" dirty="0" smtClean="0">
              <a:solidFill>
                <a:srgbClr val="FFFFFF"/>
              </a:solidFill>
            </a:endParaRPr>
          </a:p>
          <a:p>
            <a:endParaRPr lang="en-US" dirty="0" smtClean="0">
              <a:solidFill>
                <a:srgbClr val="FFFFFF"/>
              </a:solidFill>
            </a:endParaRPr>
          </a:p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346844" y="6459338"/>
            <a:ext cx="2782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</a:t>
            </a:r>
            <a:r>
              <a:rPr lang="en-US" sz="1400" dirty="0" smtClean="0"/>
              <a:t>ee Piso</a:t>
            </a:r>
            <a:r>
              <a:rPr lang="en-US" sz="1400" dirty="0"/>
              <a:t> </a:t>
            </a:r>
            <a:r>
              <a:rPr lang="en-US" sz="1400" dirty="0" smtClean="0"/>
              <a:t>&amp; </a:t>
            </a:r>
            <a:r>
              <a:rPr lang="en-US" sz="1400" dirty="0" err="1" smtClean="0"/>
              <a:t>Youdin</a:t>
            </a:r>
            <a:r>
              <a:rPr lang="en-US" sz="1400" dirty="0"/>
              <a:t> </a:t>
            </a:r>
            <a:r>
              <a:rPr lang="en-US" sz="1400" dirty="0" smtClean="0"/>
              <a:t>(2014) for details</a:t>
            </a:r>
            <a:endParaRPr lang="en-US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9785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348"/>
    </mc:Choice>
    <mc:Fallback xmlns="">
      <p:transition xmlns:p14="http://schemas.microsoft.com/office/powerpoint/2010/main" spd="slow" advTm="44348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P_vs_r_SPF1_talk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53" y="1339891"/>
            <a:ext cx="4359818" cy="3044952"/>
          </a:xfrm>
          <a:prstGeom prst="rect">
            <a:avLst/>
          </a:prstGeom>
        </p:spPr>
      </p:pic>
      <p:pic>
        <p:nvPicPr>
          <p:cNvPr id="5" name="Picture 4" descr="tplot_SPF1_talk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3059" y="3683000"/>
            <a:ext cx="4427807" cy="3092437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25777"/>
            <a:ext cx="8229600" cy="1465583"/>
          </a:xfrm>
        </p:spPr>
        <p:txBody>
          <a:bodyPr>
            <a:normAutofit fontScale="90000"/>
          </a:bodyPr>
          <a:lstStyle/>
          <a:p>
            <a:r>
              <a:rPr lang="en-US" sz="4200" dirty="0">
                <a:solidFill>
                  <a:srgbClr val="FFFF00"/>
                </a:solidFill>
              </a:rPr>
              <a:t>Static profiles </a:t>
            </a:r>
            <a:r>
              <a:rPr lang="en-US" sz="4200" dirty="0">
                <a:solidFill>
                  <a:srgbClr val="FFFFFF"/>
                </a:solidFill>
              </a:rPr>
              <a:t>connected by global </a:t>
            </a:r>
            <a:r>
              <a:rPr lang="en-US" sz="4200" dirty="0">
                <a:solidFill>
                  <a:srgbClr val="FFFF00"/>
                </a:solidFill>
              </a:rPr>
              <a:t>cooling</a:t>
            </a:r>
            <a:r>
              <a:rPr lang="en-US" sz="4200" dirty="0">
                <a:solidFill>
                  <a:srgbClr val="FFFFFF"/>
                </a:solidFill>
              </a:rPr>
              <a:t> </a:t>
            </a:r>
            <a:r>
              <a:rPr lang="en-US" sz="4200" dirty="0" smtClean="0">
                <a:solidFill>
                  <a:srgbClr val="FFFF00"/>
                </a:solidFill>
              </a:rPr>
              <a:t>equation</a:t>
            </a:r>
            <a:r>
              <a:rPr lang="en-US" sz="4200" dirty="0" smtClean="0">
                <a:solidFill>
                  <a:srgbClr val="FFFFFF"/>
                </a:solidFill>
              </a:rPr>
              <a:t> </a:t>
            </a:r>
            <a:r>
              <a:rPr lang="en-US" dirty="0">
                <a:solidFill>
                  <a:srgbClr val="FFFFFF"/>
                </a:solidFill>
              </a:rPr>
              <a:t/>
            </a:r>
            <a:br>
              <a:rPr lang="en-US" dirty="0">
                <a:solidFill>
                  <a:srgbClr val="FFFFFF"/>
                </a:solidFill>
              </a:rPr>
            </a:b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623059" y="2417826"/>
            <a:ext cx="2582333" cy="707886"/>
          </a:xfrm>
          <a:prstGeom prst="rect">
            <a:avLst/>
          </a:prstGeom>
          <a:scene3d>
            <a:camera prst="orthographicFront">
              <a:rot lat="0" lon="0" rev="18900000"/>
            </a:camera>
            <a:lightRig rig="threePt" dir="t"/>
          </a:scene3d>
        </p:spPr>
        <p:txBody>
          <a:bodyPr wrap="square">
            <a:spAutoFit/>
          </a:bodyPr>
          <a:lstStyle/>
          <a:p>
            <a:r>
              <a:rPr lang="en-US" sz="4000" i="1" dirty="0">
                <a:solidFill>
                  <a:srgbClr val="FFFF00"/>
                </a:solidFill>
              </a:rPr>
              <a:t>L ~ -</a:t>
            </a:r>
            <a:r>
              <a:rPr lang="en-US" sz="4000" i="1" dirty="0" err="1">
                <a:solidFill>
                  <a:srgbClr val="FFFF00"/>
                </a:solidFill>
              </a:rPr>
              <a:t>dE</a:t>
            </a:r>
            <a:r>
              <a:rPr lang="en-US" sz="4000" i="1" dirty="0">
                <a:solidFill>
                  <a:srgbClr val="FFFF00"/>
                </a:solidFill>
              </a:rPr>
              <a:t>/</a:t>
            </a:r>
            <a:r>
              <a:rPr lang="en-US" sz="4000" i="1" dirty="0" err="1">
                <a:solidFill>
                  <a:srgbClr val="FFFF00"/>
                </a:solidFill>
              </a:rPr>
              <a:t>dt</a:t>
            </a:r>
            <a:endParaRPr lang="en-US" sz="4000" dirty="0">
              <a:solidFill>
                <a:srgbClr val="FFFF00"/>
              </a:solidFill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4722898" y="2295371"/>
            <a:ext cx="1203876" cy="1243602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/>
          <p:nvPr/>
        </p:nvPicPr>
        <p:blipFill>
          <a:blip r:embed="rId4"/>
          <a:stretch>
            <a:fillRect/>
          </a:stretch>
        </p:blipFill>
        <p:spPr>
          <a:xfrm>
            <a:off x="1190978" y="4642786"/>
            <a:ext cx="1998133" cy="818214"/>
          </a:xfrm>
          <a:prstGeom prst="rect">
            <a:avLst/>
          </a:prstGeom>
          <a:solidFill>
            <a:srgbClr val="FFFF00"/>
          </a:solidFill>
          <a:ln w="50800">
            <a:solidFill>
              <a:srgbClr val="0000FF"/>
            </a:solidFill>
          </a:ln>
        </p:spPr>
      </p:pic>
      <p:sp>
        <p:nvSpPr>
          <p:cNvPr id="13" name="TextBox 12"/>
          <p:cNvSpPr txBox="1"/>
          <p:nvPr/>
        </p:nvSpPr>
        <p:spPr>
          <a:xfrm>
            <a:off x="93071" y="5578115"/>
            <a:ext cx="4529988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FF00"/>
                </a:solidFill>
              </a:rPr>
              <a:t>Adiabatic gradient </a:t>
            </a:r>
            <a:r>
              <a:rPr lang="en-US" sz="2400" dirty="0" smtClean="0"/>
              <a:t>relates </a:t>
            </a:r>
            <a:r>
              <a:rPr lang="en-US" sz="2400" i="1" dirty="0" smtClean="0">
                <a:solidFill>
                  <a:srgbClr val="FFFF00"/>
                </a:solidFill>
              </a:rPr>
              <a:t>P</a:t>
            </a:r>
            <a:r>
              <a:rPr lang="en-US" sz="2400" dirty="0" smtClean="0"/>
              <a:t>, </a:t>
            </a:r>
            <a:r>
              <a:rPr lang="en-US" sz="2400" i="1" dirty="0" smtClean="0">
                <a:solidFill>
                  <a:srgbClr val="FFFF00"/>
                </a:solidFill>
              </a:rPr>
              <a:t>T</a:t>
            </a:r>
            <a:r>
              <a:rPr lang="en-US" sz="2400" dirty="0" smtClean="0"/>
              <a:t>, </a:t>
            </a:r>
            <a:r>
              <a:rPr lang="en-US" sz="2400" i="1" dirty="0" smtClean="0">
                <a:solidFill>
                  <a:srgbClr val="FFFF00"/>
                </a:solidFill>
              </a:rPr>
              <a:t>rho</a:t>
            </a:r>
            <a:r>
              <a:rPr lang="en-US" sz="2400" dirty="0" smtClean="0"/>
              <a:t> =&gt; determines atmospheric profile and </a:t>
            </a:r>
            <a:r>
              <a:rPr lang="en-US" sz="2400" dirty="0" err="1" smtClean="0"/>
              <a:t>parametrizes</a:t>
            </a:r>
            <a:r>
              <a:rPr lang="en-US" sz="2400" dirty="0" smtClean="0"/>
              <a:t> </a:t>
            </a:r>
            <a:r>
              <a:rPr lang="en-US" sz="2400" dirty="0" smtClean="0">
                <a:solidFill>
                  <a:srgbClr val="FFFF00"/>
                </a:solidFill>
              </a:rPr>
              <a:t>EOS</a:t>
            </a:r>
            <a:r>
              <a:rPr lang="en-US" sz="2400" dirty="0" smtClean="0"/>
              <a:t>  </a:t>
            </a:r>
            <a:endParaRPr lang="en-US" sz="2400" dirty="0"/>
          </a:p>
        </p:txBody>
      </p:sp>
      <p:sp>
        <p:nvSpPr>
          <p:cNvPr id="14" name="TextBox 13"/>
          <p:cNvSpPr txBox="1"/>
          <p:nvPr/>
        </p:nvSpPr>
        <p:spPr>
          <a:xfrm>
            <a:off x="242285" y="3996484"/>
            <a:ext cx="2149443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 smtClean="0">
                <a:solidFill>
                  <a:schemeClr val="bg1"/>
                </a:solidFill>
              </a:rPr>
              <a:t>a = 10 AU, </a:t>
            </a:r>
            <a:r>
              <a:rPr lang="en-US" sz="1700" dirty="0" err="1" smtClean="0">
                <a:solidFill>
                  <a:schemeClr val="bg1"/>
                </a:solidFill>
              </a:rPr>
              <a:t>M</a:t>
            </a:r>
            <a:r>
              <a:rPr lang="en-US" sz="1700" baseline="-25000" dirty="0" err="1" smtClean="0">
                <a:solidFill>
                  <a:schemeClr val="bg1"/>
                </a:solidFill>
              </a:rPr>
              <a:t>c</a:t>
            </a:r>
            <a:r>
              <a:rPr lang="en-US" sz="1700" dirty="0" smtClean="0">
                <a:solidFill>
                  <a:schemeClr val="bg1"/>
                </a:solidFill>
              </a:rPr>
              <a:t> = 5 M</a:t>
            </a:r>
            <a:r>
              <a:rPr lang="en-US" sz="1700" baseline="-25000" dirty="0">
                <a:solidFill>
                  <a:schemeClr val="bg1"/>
                </a:solidFill>
              </a:rPr>
              <a:t>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781389" y="6397945"/>
            <a:ext cx="2149443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 smtClean="0">
                <a:solidFill>
                  <a:schemeClr val="bg1"/>
                </a:solidFill>
              </a:rPr>
              <a:t>a = 10 AU, </a:t>
            </a:r>
            <a:r>
              <a:rPr lang="en-US" sz="1700" dirty="0" err="1" smtClean="0">
                <a:solidFill>
                  <a:schemeClr val="bg1"/>
                </a:solidFill>
              </a:rPr>
              <a:t>M</a:t>
            </a:r>
            <a:r>
              <a:rPr lang="en-US" sz="1700" baseline="-25000" dirty="0" err="1" smtClean="0">
                <a:solidFill>
                  <a:schemeClr val="bg1"/>
                </a:solidFill>
              </a:rPr>
              <a:t>c</a:t>
            </a:r>
            <a:r>
              <a:rPr lang="en-US" sz="1700" dirty="0" smtClean="0">
                <a:solidFill>
                  <a:schemeClr val="bg1"/>
                </a:solidFill>
              </a:rPr>
              <a:t> = 5 M</a:t>
            </a:r>
            <a:r>
              <a:rPr lang="en-US" sz="1700" baseline="-25000" dirty="0">
                <a:solidFill>
                  <a:schemeClr val="bg1"/>
                </a:solidFill>
              </a:rPr>
              <a:t>E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426431" y="1862370"/>
            <a:ext cx="8680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000000"/>
                </a:solidFill>
              </a:rPr>
              <a:t>RADIATIVE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291221" y="1860917"/>
            <a:ext cx="10347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000000"/>
                </a:solidFill>
              </a:rPr>
              <a:t>CONVECTIVE</a:t>
            </a:r>
            <a:endParaRPr lang="en-US" sz="12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38093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234" y="211918"/>
            <a:ext cx="8229600" cy="140311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dirty="0" smtClean="0"/>
              <a:t>Atmospheric evolution and </a:t>
            </a:r>
            <a:r>
              <a:rPr lang="en-US" sz="4000" dirty="0" err="1" smtClean="0"/>
              <a:t>M</a:t>
            </a:r>
            <a:r>
              <a:rPr lang="en-US" sz="4000" baseline="-25000" dirty="0" err="1" smtClean="0"/>
              <a:t>crit</a:t>
            </a:r>
            <a:r>
              <a:rPr lang="en-US" sz="4000" dirty="0" smtClean="0"/>
              <a:t> are highly dependent on</a:t>
            </a:r>
            <a:endParaRPr lang="en-US" sz="4000" dirty="0"/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2539782" y="1787510"/>
            <a:ext cx="1520734" cy="1395511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66519" y="3252436"/>
            <a:ext cx="48679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FF00"/>
                </a:solidFill>
              </a:rPr>
              <a:t>EQUATION OF STATE</a:t>
            </a:r>
            <a:endParaRPr lang="en-US" sz="4000" dirty="0">
              <a:solidFill>
                <a:srgbClr val="FFFF00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4054439" y="1799662"/>
            <a:ext cx="3625918" cy="2266891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438001" y="4458615"/>
            <a:ext cx="32958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FF00"/>
                </a:solidFill>
              </a:rPr>
              <a:t>DUST OPACITY</a:t>
            </a:r>
            <a:endParaRPr lang="en-US" sz="40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28777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234" y="211918"/>
            <a:ext cx="8229600" cy="140311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dirty="0" smtClean="0"/>
              <a:t>Atmospheric evolution and </a:t>
            </a:r>
            <a:r>
              <a:rPr lang="en-US" sz="4000" dirty="0" err="1" smtClean="0"/>
              <a:t>M</a:t>
            </a:r>
            <a:r>
              <a:rPr lang="en-US" sz="4000" baseline="-25000" dirty="0" err="1" smtClean="0"/>
              <a:t>crit</a:t>
            </a:r>
            <a:r>
              <a:rPr lang="en-US" sz="4000" dirty="0" smtClean="0"/>
              <a:t> are highly dependent on</a:t>
            </a:r>
            <a:endParaRPr lang="en-US" sz="4000" dirty="0"/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2539782" y="1787510"/>
            <a:ext cx="1520734" cy="1395511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4054439" y="1799662"/>
            <a:ext cx="3625918" cy="2266891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438001" y="4458615"/>
            <a:ext cx="32958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FF00"/>
                </a:solidFill>
              </a:rPr>
              <a:t>DUST OPACITY</a:t>
            </a:r>
            <a:endParaRPr lang="en-US" sz="4000" dirty="0">
              <a:solidFill>
                <a:srgbClr val="FFFF00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66520" y="3324326"/>
            <a:ext cx="4507468" cy="742227"/>
          </a:xfrm>
          <a:prstGeom prst="rect">
            <a:avLst/>
          </a:prstGeom>
          <a:noFill/>
          <a:ln w="38100">
            <a:solidFill>
              <a:srgbClr val="FF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66519" y="3252436"/>
            <a:ext cx="48679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FF00"/>
                </a:solidFill>
              </a:rPr>
              <a:t>EQUATION OF STATE</a:t>
            </a:r>
            <a:endParaRPr lang="en-US" sz="40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60617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648560" y="2350736"/>
            <a:ext cx="7890793" cy="4207747"/>
            <a:chOff x="553977" y="2418285"/>
            <a:chExt cx="7728656" cy="3707878"/>
          </a:xfrm>
        </p:grpSpPr>
        <p:sp>
          <p:nvSpPr>
            <p:cNvPr id="17" name="Rectangle 16"/>
            <p:cNvSpPr/>
            <p:nvPr/>
          </p:nvSpPr>
          <p:spPr>
            <a:xfrm>
              <a:off x="553977" y="2418285"/>
              <a:ext cx="7728656" cy="370787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700806" y="2617117"/>
              <a:ext cx="7457536" cy="3342962"/>
              <a:chOff x="687294" y="3363028"/>
              <a:chExt cx="7457536" cy="3342962"/>
            </a:xfrm>
          </p:grpSpPr>
          <p:pic>
            <p:nvPicPr>
              <p:cNvPr id="5" name="Picture 4" descr="delad_S_exolunch.pdf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7294" y="3363028"/>
                <a:ext cx="3682005" cy="3263900"/>
              </a:xfrm>
              <a:prstGeom prst="rect">
                <a:avLst/>
              </a:prstGeom>
            </p:spPr>
          </p:pic>
          <p:pic>
            <p:nvPicPr>
              <p:cNvPr id="6" name="Picture 5" descr="delad_S_exolunch_3_1.pdf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60230" y="3442090"/>
                <a:ext cx="3784600" cy="3263900"/>
              </a:xfrm>
              <a:prstGeom prst="rect">
                <a:avLst/>
              </a:prstGeom>
            </p:spPr>
          </p:pic>
        </p:grpSp>
      </p:grpSp>
      <p:sp>
        <p:nvSpPr>
          <p:cNvPr id="37" name="Title 1"/>
          <p:cNvSpPr>
            <a:spLocks noGrp="1"/>
          </p:cNvSpPr>
          <p:nvPr>
            <p:ph type="title"/>
          </p:nvPr>
        </p:nvSpPr>
        <p:spPr>
          <a:xfrm>
            <a:off x="457200" y="1794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   </a:t>
            </a:r>
            <a:r>
              <a:rPr lang="en-US" sz="3800" dirty="0" smtClean="0"/>
              <a:t>Adiabatic gradient                 is                            </a:t>
            </a:r>
            <a:r>
              <a:rPr lang="en-US" sz="3800" dirty="0" smtClean="0">
                <a:solidFill>
                  <a:srgbClr val="FFFF00"/>
                </a:solidFill>
              </a:rPr>
              <a:t>variable</a:t>
            </a:r>
            <a:r>
              <a:rPr lang="en-US" sz="3800" dirty="0" smtClean="0"/>
              <a:t> for </a:t>
            </a:r>
            <a:r>
              <a:rPr lang="en-US" sz="3800" dirty="0" smtClean="0">
                <a:solidFill>
                  <a:srgbClr val="FFFF00"/>
                </a:solidFill>
              </a:rPr>
              <a:t>realistic EOS</a:t>
            </a:r>
            <a:endParaRPr lang="en-US" sz="3800" dirty="0">
              <a:solidFill>
                <a:srgbClr val="FFFF00"/>
              </a:solidFill>
            </a:endParaRPr>
          </a:p>
        </p:txBody>
      </p:sp>
      <p:pic>
        <p:nvPicPr>
          <p:cNvPr id="38" name="Picture 37"/>
          <p:cNvPicPr/>
          <p:nvPr/>
        </p:nvPicPr>
        <p:blipFill>
          <a:blip r:embed="rId4"/>
          <a:stretch>
            <a:fillRect/>
          </a:stretch>
        </p:blipFill>
        <p:spPr>
          <a:xfrm>
            <a:off x="5528254" y="99008"/>
            <a:ext cx="1296547" cy="554135"/>
          </a:xfrm>
          <a:prstGeom prst="rect">
            <a:avLst/>
          </a:prstGeom>
          <a:solidFill>
            <a:srgbClr val="FFFF00"/>
          </a:solidFill>
          <a:ln w="25400">
            <a:solidFill>
              <a:srgbClr val="0000FF"/>
            </a:solidFill>
          </a:ln>
        </p:spPr>
      </p:pic>
      <p:sp>
        <p:nvSpPr>
          <p:cNvPr id="10" name="TextBox 9"/>
          <p:cNvSpPr txBox="1"/>
          <p:nvPr/>
        </p:nvSpPr>
        <p:spPr>
          <a:xfrm>
            <a:off x="5895894" y="2313604"/>
            <a:ext cx="2782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Piso, </a:t>
            </a:r>
            <a:r>
              <a:rPr lang="en-US" sz="1400" dirty="0" err="1" smtClean="0">
                <a:solidFill>
                  <a:srgbClr val="000000"/>
                </a:solidFill>
              </a:rPr>
              <a:t>Youdin</a:t>
            </a:r>
            <a:r>
              <a:rPr lang="en-US" sz="1400" dirty="0" smtClean="0">
                <a:solidFill>
                  <a:srgbClr val="000000"/>
                </a:solidFill>
              </a:rPr>
              <a:t>, &amp; Murray-Clay (2015)</a:t>
            </a:r>
            <a:endParaRPr lang="en-US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8598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/>
          <p:cNvGrpSpPr/>
          <p:nvPr/>
        </p:nvGrpSpPr>
        <p:grpSpPr>
          <a:xfrm>
            <a:off x="648560" y="2350736"/>
            <a:ext cx="7890793" cy="4207747"/>
            <a:chOff x="648560" y="1918416"/>
            <a:chExt cx="7890793" cy="4207747"/>
          </a:xfrm>
        </p:grpSpPr>
        <p:grpSp>
          <p:nvGrpSpPr>
            <p:cNvPr id="18" name="Group 17"/>
            <p:cNvGrpSpPr/>
            <p:nvPr/>
          </p:nvGrpSpPr>
          <p:grpSpPr>
            <a:xfrm>
              <a:off x="648560" y="1918416"/>
              <a:ext cx="7890793" cy="4207747"/>
              <a:chOff x="553977" y="2418285"/>
              <a:chExt cx="7728656" cy="3707878"/>
            </a:xfrm>
          </p:grpSpPr>
          <p:sp>
            <p:nvSpPr>
              <p:cNvPr id="17" name="Rectangle 16"/>
              <p:cNvSpPr/>
              <p:nvPr/>
            </p:nvSpPr>
            <p:spPr>
              <a:xfrm>
                <a:off x="553977" y="2418285"/>
                <a:ext cx="7728656" cy="3707878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" name="Group 3"/>
              <p:cNvGrpSpPr/>
              <p:nvPr/>
            </p:nvGrpSpPr>
            <p:grpSpPr>
              <a:xfrm>
                <a:off x="700806" y="2617117"/>
                <a:ext cx="7457536" cy="3342962"/>
                <a:chOff x="687294" y="3363028"/>
                <a:chExt cx="7457536" cy="3342962"/>
              </a:xfrm>
            </p:grpSpPr>
            <p:pic>
              <p:nvPicPr>
                <p:cNvPr id="5" name="Picture 4" descr="delad_S_exolunch.pdf"/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87294" y="3363028"/>
                  <a:ext cx="3682005" cy="3263900"/>
                </a:xfrm>
                <a:prstGeom prst="rect">
                  <a:avLst/>
                </a:prstGeom>
              </p:spPr>
            </p:pic>
            <p:pic>
              <p:nvPicPr>
                <p:cNvPr id="6" name="Picture 5" descr="delad_S_exolunch_3_1.pdf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360230" y="3442090"/>
                  <a:ext cx="3784600" cy="3263900"/>
                </a:xfrm>
                <a:prstGeom prst="rect">
                  <a:avLst/>
                </a:prstGeom>
              </p:spPr>
            </p:pic>
          </p:grpSp>
          <p:cxnSp>
            <p:nvCxnSpPr>
              <p:cNvPr id="13" name="Straight Arrow Connector 12"/>
              <p:cNvCxnSpPr/>
              <p:nvPr/>
            </p:nvCxnSpPr>
            <p:spPr>
              <a:xfrm>
                <a:off x="5118074" y="2787477"/>
                <a:ext cx="1614257" cy="1134060"/>
              </a:xfrm>
              <a:prstGeom prst="straightConnector1">
                <a:avLst/>
              </a:prstGeom>
              <a:ln>
                <a:solidFill>
                  <a:schemeClr val="bg1">
                    <a:lumMod val="65000"/>
                    <a:lumOff val="35000"/>
                  </a:schemeClr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TextBox 13"/>
              <p:cNvSpPr txBox="1"/>
              <p:nvPr/>
            </p:nvSpPr>
            <p:spPr>
              <a:xfrm>
                <a:off x="4530056" y="2462021"/>
                <a:ext cx="1606698" cy="3254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solidFill>
                      <a:schemeClr val="bg1"/>
                    </a:solidFill>
                  </a:rPr>
                  <a:t>Saumon+95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31" name="TextBox 30"/>
            <p:cNvSpPr txBox="1"/>
            <p:nvPr/>
          </p:nvSpPr>
          <p:spPr>
            <a:xfrm>
              <a:off x="3651875" y="5675980"/>
              <a:ext cx="16663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000000"/>
                  </a:solidFill>
                </a:rPr>
                <a:t>Our extension</a:t>
              </a:r>
              <a:endParaRPr lang="en-US" dirty="0">
                <a:solidFill>
                  <a:srgbClr val="000000"/>
                </a:solidFill>
              </a:endParaRPr>
            </a:p>
          </p:txBody>
        </p:sp>
      </p:grpSp>
      <p:sp>
        <p:nvSpPr>
          <p:cNvPr id="37" name="Title 1"/>
          <p:cNvSpPr>
            <a:spLocks noGrp="1"/>
          </p:cNvSpPr>
          <p:nvPr>
            <p:ph type="title"/>
          </p:nvPr>
        </p:nvSpPr>
        <p:spPr>
          <a:xfrm>
            <a:off x="457200" y="1794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   </a:t>
            </a:r>
            <a:r>
              <a:rPr lang="en-US" sz="3800" dirty="0" smtClean="0"/>
              <a:t>Adiabatic gradient                 is                            </a:t>
            </a:r>
            <a:r>
              <a:rPr lang="en-US" sz="3800" dirty="0" smtClean="0">
                <a:solidFill>
                  <a:srgbClr val="FFFF00"/>
                </a:solidFill>
              </a:rPr>
              <a:t>variable</a:t>
            </a:r>
            <a:r>
              <a:rPr lang="en-US" sz="3800" dirty="0" smtClean="0"/>
              <a:t> for </a:t>
            </a:r>
            <a:r>
              <a:rPr lang="en-US" sz="3800" dirty="0" smtClean="0">
                <a:solidFill>
                  <a:srgbClr val="FFFF00"/>
                </a:solidFill>
              </a:rPr>
              <a:t>realistic EOS</a:t>
            </a:r>
            <a:endParaRPr lang="en-US" sz="3800" dirty="0">
              <a:solidFill>
                <a:srgbClr val="FFFF00"/>
              </a:solidFill>
            </a:endParaRPr>
          </a:p>
        </p:txBody>
      </p:sp>
      <p:pic>
        <p:nvPicPr>
          <p:cNvPr id="38" name="Picture 37"/>
          <p:cNvPicPr/>
          <p:nvPr/>
        </p:nvPicPr>
        <p:blipFill>
          <a:blip r:embed="rId4"/>
          <a:stretch>
            <a:fillRect/>
          </a:stretch>
        </p:blipFill>
        <p:spPr>
          <a:xfrm>
            <a:off x="5528254" y="99008"/>
            <a:ext cx="1296547" cy="554135"/>
          </a:xfrm>
          <a:prstGeom prst="rect">
            <a:avLst/>
          </a:prstGeom>
          <a:solidFill>
            <a:srgbClr val="FFFF00"/>
          </a:solidFill>
          <a:ln w="25400">
            <a:solidFill>
              <a:srgbClr val="0000FF"/>
            </a:solidFill>
          </a:ln>
        </p:spPr>
      </p:pic>
      <p:cxnSp>
        <p:nvCxnSpPr>
          <p:cNvPr id="39" name="Straight Arrow Connector 38"/>
          <p:cNvCxnSpPr/>
          <p:nvPr/>
        </p:nvCxnSpPr>
        <p:spPr>
          <a:xfrm flipH="1" flipV="1">
            <a:off x="2810492" y="4672172"/>
            <a:ext cx="1475549" cy="1444476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V="1">
            <a:off x="4286041" y="4672172"/>
            <a:ext cx="1172660" cy="1444476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H="1">
            <a:off x="3798778" y="2769700"/>
            <a:ext cx="1519397" cy="655047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895894" y="2313604"/>
            <a:ext cx="2782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Piso, </a:t>
            </a:r>
            <a:r>
              <a:rPr lang="en-US" sz="1400" dirty="0" err="1" smtClean="0">
                <a:solidFill>
                  <a:srgbClr val="000000"/>
                </a:solidFill>
              </a:rPr>
              <a:t>Youdin</a:t>
            </a:r>
            <a:r>
              <a:rPr lang="en-US" sz="1400" dirty="0" smtClean="0">
                <a:solidFill>
                  <a:srgbClr val="000000"/>
                </a:solidFill>
              </a:rPr>
              <a:t>, &amp; Murray-Clay (2015)</a:t>
            </a:r>
            <a:endParaRPr lang="en-US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18812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648560" y="2350736"/>
            <a:ext cx="7890793" cy="420774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798469" y="2576373"/>
            <a:ext cx="7613985" cy="3793636"/>
            <a:chOff x="687294" y="3363028"/>
            <a:chExt cx="7457536" cy="3342962"/>
          </a:xfrm>
        </p:grpSpPr>
        <p:pic>
          <p:nvPicPr>
            <p:cNvPr id="5" name="Picture 4" descr="delad_S_exolunch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7294" y="3363028"/>
              <a:ext cx="3682005" cy="3263900"/>
            </a:xfrm>
            <a:prstGeom prst="rect">
              <a:avLst/>
            </a:prstGeom>
          </p:spPr>
        </p:pic>
        <p:pic>
          <p:nvPicPr>
            <p:cNvPr id="6" name="Picture 5" descr="delad_S_exolunch_3_1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60230" y="3442090"/>
              <a:ext cx="3784600" cy="3263900"/>
            </a:xfrm>
            <a:prstGeom prst="rect">
              <a:avLst/>
            </a:prstGeom>
          </p:spPr>
        </p:pic>
      </p:grpSp>
      <p:sp>
        <p:nvSpPr>
          <p:cNvPr id="7" name="TextBox 6"/>
          <p:cNvSpPr txBox="1"/>
          <p:nvPr/>
        </p:nvSpPr>
        <p:spPr>
          <a:xfrm>
            <a:off x="2075848" y="2470947"/>
            <a:ext cx="1631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H2 dissociation</a:t>
            </a:r>
            <a:endParaRPr lang="en-US" dirty="0">
              <a:solidFill>
                <a:srgbClr val="000000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2810492" y="2839711"/>
            <a:ext cx="686516" cy="955553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3899432" y="2839711"/>
            <a:ext cx="386609" cy="292515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648759" y="2475660"/>
            <a:ext cx="1388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H ionization</a:t>
            </a:r>
            <a:endParaRPr lang="en-US" dirty="0">
              <a:solidFill>
                <a:srgbClr val="000000"/>
              </a:solidFill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1114277" y="4561646"/>
            <a:ext cx="1359612" cy="1587184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44421" y="6116647"/>
            <a:ext cx="12773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Ideal gas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7" name="Title 1"/>
          <p:cNvSpPr>
            <a:spLocks noGrp="1"/>
          </p:cNvSpPr>
          <p:nvPr>
            <p:ph type="title"/>
          </p:nvPr>
        </p:nvSpPr>
        <p:spPr>
          <a:xfrm>
            <a:off x="457200" y="1794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   </a:t>
            </a:r>
            <a:r>
              <a:rPr lang="en-US" sz="3800" dirty="0" smtClean="0"/>
              <a:t>Adiabatic gradient                 is                            </a:t>
            </a:r>
            <a:r>
              <a:rPr lang="en-US" sz="3800" dirty="0" smtClean="0">
                <a:solidFill>
                  <a:srgbClr val="FFFF00"/>
                </a:solidFill>
              </a:rPr>
              <a:t>variable</a:t>
            </a:r>
            <a:r>
              <a:rPr lang="en-US" sz="3800" dirty="0" smtClean="0"/>
              <a:t> for </a:t>
            </a:r>
            <a:r>
              <a:rPr lang="en-US" sz="3800" dirty="0" smtClean="0">
                <a:solidFill>
                  <a:srgbClr val="FFFF00"/>
                </a:solidFill>
              </a:rPr>
              <a:t>realistic EOS</a:t>
            </a:r>
            <a:endParaRPr lang="en-US" sz="3800" dirty="0">
              <a:solidFill>
                <a:srgbClr val="FFFF00"/>
              </a:solidFill>
            </a:endParaRPr>
          </a:p>
        </p:txBody>
      </p:sp>
      <p:pic>
        <p:nvPicPr>
          <p:cNvPr id="38" name="Picture 37"/>
          <p:cNvPicPr/>
          <p:nvPr/>
        </p:nvPicPr>
        <p:blipFill>
          <a:blip r:embed="rId4"/>
          <a:stretch>
            <a:fillRect/>
          </a:stretch>
        </p:blipFill>
        <p:spPr>
          <a:xfrm>
            <a:off x="5528254" y="99008"/>
            <a:ext cx="1296547" cy="554135"/>
          </a:xfrm>
          <a:prstGeom prst="rect">
            <a:avLst/>
          </a:prstGeom>
          <a:solidFill>
            <a:srgbClr val="FFFF00"/>
          </a:solidFill>
          <a:ln w="25400">
            <a:solidFill>
              <a:srgbClr val="0000FF"/>
            </a:solidFill>
          </a:ln>
        </p:spPr>
      </p:pic>
      <p:sp>
        <p:nvSpPr>
          <p:cNvPr id="14" name="TextBox 13"/>
          <p:cNvSpPr txBox="1"/>
          <p:nvPr/>
        </p:nvSpPr>
        <p:spPr>
          <a:xfrm>
            <a:off x="5895894" y="2313604"/>
            <a:ext cx="2782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Piso, </a:t>
            </a:r>
            <a:r>
              <a:rPr lang="en-US" sz="1400" dirty="0" err="1" smtClean="0">
                <a:solidFill>
                  <a:srgbClr val="000000"/>
                </a:solidFill>
              </a:rPr>
              <a:t>Youdin</a:t>
            </a:r>
            <a:r>
              <a:rPr lang="en-US" sz="1400" dirty="0" smtClean="0">
                <a:solidFill>
                  <a:srgbClr val="000000"/>
                </a:solidFill>
              </a:rPr>
              <a:t>, &amp; Murray-Clay (2015)</a:t>
            </a:r>
            <a:endParaRPr lang="en-US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350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648560" y="2350736"/>
            <a:ext cx="7890793" cy="4207747"/>
            <a:chOff x="553977" y="2418285"/>
            <a:chExt cx="7728656" cy="3707878"/>
          </a:xfrm>
        </p:grpSpPr>
        <p:sp>
          <p:nvSpPr>
            <p:cNvPr id="17" name="Rectangle 16"/>
            <p:cNvSpPr/>
            <p:nvPr/>
          </p:nvSpPr>
          <p:spPr>
            <a:xfrm>
              <a:off x="553977" y="2418285"/>
              <a:ext cx="7728656" cy="370787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700806" y="2617117"/>
              <a:ext cx="7457536" cy="3342962"/>
              <a:chOff x="687294" y="3363028"/>
              <a:chExt cx="7457536" cy="3342962"/>
            </a:xfrm>
          </p:grpSpPr>
          <p:pic>
            <p:nvPicPr>
              <p:cNvPr id="5" name="Picture 4" descr="delad_S_exolunch.pdf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7294" y="3363028"/>
                <a:ext cx="3682005" cy="3263900"/>
              </a:xfrm>
              <a:prstGeom prst="rect">
                <a:avLst/>
              </a:prstGeom>
            </p:spPr>
          </p:pic>
          <p:pic>
            <p:nvPicPr>
              <p:cNvPr id="6" name="Picture 5" descr="delad_S_exolunch_3_1.pdf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60230" y="3442090"/>
                <a:ext cx="3784600" cy="3263900"/>
              </a:xfrm>
              <a:prstGeom prst="rect">
                <a:avLst/>
              </a:prstGeom>
            </p:spPr>
          </p:pic>
        </p:grpSp>
      </p:grpSp>
      <p:sp>
        <p:nvSpPr>
          <p:cNvPr id="37" name="Title 1"/>
          <p:cNvSpPr>
            <a:spLocks noGrp="1"/>
          </p:cNvSpPr>
          <p:nvPr>
            <p:ph type="title"/>
          </p:nvPr>
        </p:nvSpPr>
        <p:spPr>
          <a:xfrm>
            <a:off x="457200" y="1794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   </a:t>
            </a:r>
            <a:r>
              <a:rPr lang="en-US" sz="3800" dirty="0" smtClean="0"/>
              <a:t>Adiabatic gradient                 is                            </a:t>
            </a:r>
            <a:r>
              <a:rPr lang="en-US" sz="3800" dirty="0" smtClean="0">
                <a:solidFill>
                  <a:srgbClr val="FFFF00"/>
                </a:solidFill>
              </a:rPr>
              <a:t>variable</a:t>
            </a:r>
            <a:r>
              <a:rPr lang="en-US" sz="3800" dirty="0" smtClean="0"/>
              <a:t> for </a:t>
            </a:r>
            <a:r>
              <a:rPr lang="en-US" sz="3800" dirty="0" smtClean="0">
                <a:solidFill>
                  <a:srgbClr val="FFFF00"/>
                </a:solidFill>
              </a:rPr>
              <a:t>realistic EOS</a:t>
            </a:r>
            <a:endParaRPr lang="en-US" sz="3800" dirty="0">
              <a:solidFill>
                <a:srgbClr val="FFFF00"/>
              </a:solidFill>
            </a:endParaRPr>
          </a:p>
        </p:txBody>
      </p:sp>
      <p:pic>
        <p:nvPicPr>
          <p:cNvPr id="38" name="Picture 37"/>
          <p:cNvPicPr/>
          <p:nvPr/>
        </p:nvPicPr>
        <p:blipFill>
          <a:blip r:embed="rId4"/>
          <a:stretch>
            <a:fillRect/>
          </a:stretch>
        </p:blipFill>
        <p:spPr>
          <a:xfrm>
            <a:off x="5528254" y="99008"/>
            <a:ext cx="1296547" cy="554135"/>
          </a:xfrm>
          <a:prstGeom prst="rect">
            <a:avLst/>
          </a:prstGeom>
          <a:solidFill>
            <a:srgbClr val="FFFF00"/>
          </a:solidFill>
          <a:ln w="25400">
            <a:solidFill>
              <a:srgbClr val="0000FF"/>
            </a:solidFill>
          </a:ln>
        </p:spPr>
      </p:pic>
      <p:cxnSp>
        <p:nvCxnSpPr>
          <p:cNvPr id="23" name="Straight Arrow Connector 22"/>
          <p:cNvCxnSpPr/>
          <p:nvPr/>
        </p:nvCxnSpPr>
        <p:spPr>
          <a:xfrm flipH="1" flipV="1">
            <a:off x="3497011" y="4958164"/>
            <a:ext cx="3469286" cy="1190666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 flipV="1">
            <a:off x="6236800" y="5057740"/>
            <a:ext cx="729497" cy="109109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5065654" y="6195621"/>
            <a:ext cx="3621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Partially excited H</a:t>
            </a:r>
            <a:r>
              <a:rPr lang="en-US" baseline="-25000" dirty="0" smtClean="0">
                <a:solidFill>
                  <a:srgbClr val="000000"/>
                </a:solidFill>
              </a:rPr>
              <a:t>2</a:t>
            </a:r>
            <a:r>
              <a:rPr lang="en-US" dirty="0" smtClean="0">
                <a:solidFill>
                  <a:srgbClr val="000000"/>
                </a:solidFill>
              </a:rPr>
              <a:t> rotational states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895894" y="2313604"/>
            <a:ext cx="2782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Piso, </a:t>
            </a:r>
            <a:r>
              <a:rPr lang="en-US" sz="1400" dirty="0" err="1" smtClean="0">
                <a:solidFill>
                  <a:srgbClr val="000000"/>
                </a:solidFill>
              </a:rPr>
              <a:t>Youdin</a:t>
            </a:r>
            <a:r>
              <a:rPr lang="en-US" sz="1400" dirty="0" smtClean="0">
                <a:solidFill>
                  <a:srgbClr val="000000"/>
                </a:solidFill>
              </a:rPr>
              <a:t>, &amp; Murray-Clay (2015)</a:t>
            </a:r>
            <a:endParaRPr lang="en-US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09629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61662"/>
            <a:ext cx="8229600" cy="570832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Karin </a:t>
            </a:r>
            <a:r>
              <a:rPr lang="en-US" sz="2500" dirty="0" err="1" smtClean="0">
                <a:solidFill>
                  <a:srgbClr val="FFFFFF"/>
                </a:solidFill>
              </a:rPr>
              <a:t>Öberg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endParaRPr lang="en-US" sz="2500" dirty="0">
              <a:solidFill>
                <a:srgbClr val="FFFFFF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Acknowledgments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681049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94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   </a:t>
            </a:r>
            <a:r>
              <a:rPr lang="en-US" sz="3800" dirty="0" smtClean="0"/>
              <a:t>Adiabatic gradient                 is                            </a:t>
            </a:r>
            <a:r>
              <a:rPr lang="en-US" sz="3800" dirty="0" smtClean="0">
                <a:solidFill>
                  <a:srgbClr val="FFFF00"/>
                </a:solidFill>
              </a:rPr>
              <a:t>variable</a:t>
            </a:r>
            <a:r>
              <a:rPr lang="en-US" sz="3800" dirty="0" smtClean="0"/>
              <a:t> for </a:t>
            </a:r>
            <a:r>
              <a:rPr lang="en-US" sz="3800" dirty="0" smtClean="0">
                <a:solidFill>
                  <a:srgbClr val="FFFF00"/>
                </a:solidFill>
              </a:rPr>
              <a:t>realistic EOS</a:t>
            </a:r>
            <a:endParaRPr lang="en-US" sz="3800" dirty="0">
              <a:solidFill>
                <a:srgbClr val="FFFF00"/>
              </a:solidFill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648560" y="2350736"/>
            <a:ext cx="7890793" cy="4207747"/>
            <a:chOff x="553977" y="2418285"/>
            <a:chExt cx="7728656" cy="3707878"/>
          </a:xfrm>
        </p:grpSpPr>
        <p:sp>
          <p:nvSpPr>
            <p:cNvPr id="17" name="Rectangle 16"/>
            <p:cNvSpPr/>
            <p:nvPr/>
          </p:nvSpPr>
          <p:spPr>
            <a:xfrm>
              <a:off x="553977" y="2418285"/>
              <a:ext cx="7728656" cy="370787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700806" y="2617117"/>
              <a:ext cx="7457536" cy="3342962"/>
              <a:chOff x="687294" y="3363028"/>
              <a:chExt cx="7457536" cy="3342962"/>
            </a:xfrm>
          </p:grpSpPr>
          <p:pic>
            <p:nvPicPr>
              <p:cNvPr id="5" name="Picture 4" descr="delad_S_exolunch.pdf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7294" y="3363028"/>
                <a:ext cx="3682005" cy="3263900"/>
              </a:xfrm>
              <a:prstGeom prst="rect">
                <a:avLst/>
              </a:prstGeom>
            </p:spPr>
          </p:pic>
          <p:pic>
            <p:nvPicPr>
              <p:cNvPr id="6" name="Picture 5" descr="delad_S_exolunch_3_1.pdf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60230" y="3442090"/>
                <a:ext cx="3784600" cy="3263900"/>
              </a:xfrm>
              <a:prstGeom prst="rect">
                <a:avLst/>
              </a:prstGeom>
            </p:spPr>
          </p:pic>
        </p:grpSp>
      </p:grpSp>
      <p:pic>
        <p:nvPicPr>
          <p:cNvPr id="35" name="Picture 34"/>
          <p:cNvPicPr/>
          <p:nvPr/>
        </p:nvPicPr>
        <p:blipFill>
          <a:blip r:embed="rId4"/>
          <a:stretch>
            <a:fillRect/>
          </a:stretch>
        </p:blipFill>
        <p:spPr>
          <a:xfrm>
            <a:off x="5528254" y="99008"/>
            <a:ext cx="1296547" cy="554135"/>
          </a:xfrm>
          <a:prstGeom prst="rect">
            <a:avLst/>
          </a:prstGeom>
          <a:solidFill>
            <a:srgbClr val="FFFF00"/>
          </a:solidFill>
          <a:ln w="25400">
            <a:solidFill>
              <a:srgbClr val="0000FF"/>
            </a:solidFill>
          </a:ln>
        </p:spPr>
      </p:pic>
      <p:sp>
        <p:nvSpPr>
          <p:cNvPr id="3" name="Rectangle 2"/>
          <p:cNvSpPr/>
          <p:nvPr/>
        </p:nvSpPr>
        <p:spPr>
          <a:xfrm>
            <a:off x="562059" y="1385759"/>
            <a:ext cx="797729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 smtClean="0"/>
              <a:t>H</a:t>
            </a:r>
            <a:r>
              <a:rPr lang="en-US" sz="2200" baseline="-25000" dirty="0" smtClean="0"/>
              <a:t>2</a:t>
            </a:r>
            <a:r>
              <a:rPr lang="en-US" sz="2200" dirty="0" smtClean="0"/>
              <a:t> </a:t>
            </a:r>
            <a:r>
              <a:rPr lang="en-US" sz="2200" dirty="0"/>
              <a:t>spin isomers        </a:t>
            </a:r>
            <a:r>
              <a:rPr lang="en-US" sz="2200" dirty="0">
                <a:solidFill>
                  <a:srgbClr val="FFFF00"/>
                </a:solidFill>
              </a:rPr>
              <a:t>ORTHOHYDROGEN</a:t>
            </a:r>
            <a:r>
              <a:rPr lang="en-US" sz="2200" dirty="0"/>
              <a:t> and       </a:t>
            </a:r>
            <a:r>
              <a:rPr lang="en-US" sz="2200" dirty="0">
                <a:solidFill>
                  <a:srgbClr val="FFFF00"/>
                </a:solidFill>
              </a:rPr>
              <a:t>PARAHYDROGEN</a:t>
            </a:r>
            <a:r>
              <a:rPr lang="en-US" sz="2200" dirty="0"/>
              <a:t> can be in </a:t>
            </a:r>
            <a:r>
              <a:rPr lang="en-US" sz="2200" b="1" dirty="0">
                <a:solidFill>
                  <a:srgbClr val="FFFF00"/>
                </a:solidFill>
              </a:rPr>
              <a:t>thermal equilibrium </a:t>
            </a:r>
            <a:r>
              <a:rPr lang="en-US" sz="2200" dirty="0"/>
              <a:t>or </a:t>
            </a:r>
            <a:r>
              <a:rPr lang="en-US" sz="2200" b="1" dirty="0">
                <a:solidFill>
                  <a:srgbClr val="FFFF00"/>
                </a:solidFill>
              </a:rPr>
              <a:t>fixed ratio</a:t>
            </a:r>
            <a:r>
              <a:rPr lang="en-US" sz="2200" dirty="0">
                <a:solidFill>
                  <a:srgbClr val="FFFF00"/>
                </a:solidFill>
              </a:rPr>
              <a:t>           </a:t>
            </a:r>
          </a:p>
        </p:txBody>
      </p:sp>
      <p:grpSp>
        <p:nvGrpSpPr>
          <p:cNvPr id="24" name="Group 23"/>
          <p:cNvGrpSpPr/>
          <p:nvPr/>
        </p:nvGrpSpPr>
        <p:grpSpPr>
          <a:xfrm rot="10800000">
            <a:off x="2658093" y="1492850"/>
            <a:ext cx="152400" cy="271538"/>
            <a:chOff x="1204358" y="3024299"/>
            <a:chExt cx="152400" cy="271538"/>
          </a:xfrm>
        </p:grpSpPr>
        <p:cxnSp>
          <p:nvCxnSpPr>
            <p:cNvPr id="25" name="Straight Arrow Connector 24"/>
            <p:cNvCxnSpPr/>
            <p:nvPr/>
          </p:nvCxnSpPr>
          <p:spPr>
            <a:xfrm>
              <a:off x="1204358" y="3024299"/>
              <a:ext cx="0" cy="271538"/>
            </a:xfrm>
            <a:prstGeom prst="straightConnector1">
              <a:avLst/>
            </a:prstGeom>
            <a:ln w="38100" cap="flat">
              <a:solidFill>
                <a:srgbClr val="FFFF00"/>
              </a:solidFill>
              <a:round/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>
              <a:off x="1356758" y="3024299"/>
              <a:ext cx="0" cy="271538"/>
            </a:xfrm>
            <a:prstGeom prst="straightConnector1">
              <a:avLst/>
            </a:prstGeom>
            <a:ln w="38100" cap="flat">
              <a:solidFill>
                <a:srgbClr val="FFFF00"/>
              </a:solidFill>
              <a:round/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>
            <a:off x="5721401" y="1492850"/>
            <a:ext cx="145073" cy="271539"/>
            <a:chOff x="3609591" y="3024299"/>
            <a:chExt cx="145073" cy="271539"/>
          </a:xfrm>
        </p:grpSpPr>
        <p:cxnSp>
          <p:nvCxnSpPr>
            <p:cNvPr id="29" name="Straight Arrow Connector 28"/>
            <p:cNvCxnSpPr/>
            <p:nvPr/>
          </p:nvCxnSpPr>
          <p:spPr>
            <a:xfrm rot="10800000">
              <a:off x="3609591" y="3024299"/>
              <a:ext cx="0" cy="271538"/>
            </a:xfrm>
            <a:prstGeom prst="straightConnector1">
              <a:avLst/>
            </a:prstGeom>
            <a:ln w="38100" cap="flat">
              <a:solidFill>
                <a:srgbClr val="FFFF00"/>
              </a:solidFill>
              <a:round/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/>
            <p:nvPr/>
          </p:nvCxnSpPr>
          <p:spPr>
            <a:xfrm>
              <a:off x="3754664" y="3024300"/>
              <a:ext cx="0" cy="271538"/>
            </a:xfrm>
            <a:prstGeom prst="straightConnector1">
              <a:avLst/>
            </a:prstGeom>
            <a:ln w="38100" cap="flat">
              <a:solidFill>
                <a:srgbClr val="FFFF00"/>
              </a:solidFill>
              <a:round/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/>
          <p:cNvSpPr txBox="1"/>
          <p:nvPr/>
        </p:nvSpPr>
        <p:spPr>
          <a:xfrm>
            <a:off x="1666927" y="3132226"/>
            <a:ext cx="13153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Ortho-</a:t>
            </a:r>
            <a:r>
              <a:rPr lang="en-US" dirty="0" err="1" smtClean="0">
                <a:solidFill>
                  <a:srgbClr val="0000FF"/>
                </a:solidFill>
              </a:rPr>
              <a:t>para</a:t>
            </a:r>
            <a:r>
              <a:rPr lang="en-US" dirty="0" smtClean="0">
                <a:solidFill>
                  <a:srgbClr val="0000FF"/>
                </a:solidFill>
              </a:rPr>
              <a:t> equilibrium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796556" y="3012853"/>
            <a:ext cx="13153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Fixed 3:1 </a:t>
            </a:r>
            <a:r>
              <a:rPr lang="en-US" dirty="0" err="1" smtClean="0">
                <a:solidFill>
                  <a:srgbClr val="0000FF"/>
                </a:solidFill>
              </a:rPr>
              <a:t>ortho</a:t>
            </a:r>
            <a:r>
              <a:rPr lang="en-US" dirty="0" smtClean="0">
                <a:solidFill>
                  <a:srgbClr val="0000FF"/>
                </a:solidFill>
              </a:rPr>
              <a:t>-to-</a:t>
            </a:r>
            <a:r>
              <a:rPr lang="en-US" dirty="0" err="1" smtClean="0">
                <a:solidFill>
                  <a:srgbClr val="0000FF"/>
                </a:solidFill>
              </a:rPr>
              <a:t>para</a:t>
            </a:r>
            <a:r>
              <a:rPr lang="en-US" dirty="0" smtClean="0">
                <a:solidFill>
                  <a:srgbClr val="0000FF"/>
                </a:solidFill>
              </a:rPr>
              <a:t> ratio</a:t>
            </a:r>
            <a:endParaRPr lang="en-US" dirty="0">
              <a:solidFill>
                <a:srgbClr val="0000FF"/>
              </a:solidFill>
            </a:endParaRPr>
          </a:p>
        </p:txBody>
      </p:sp>
      <p:cxnSp>
        <p:nvCxnSpPr>
          <p:cNvPr id="36" name="Straight Arrow Connector 35"/>
          <p:cNvCxnSpPr/>
          <p:nvPr/>
        </p:nvCxnSpPr>
        <p:spPr>
          <a:xfrm flipH="1" flipV="1">
            <a:off x="3497011" y="4958164"/>
            <a:ext cx="3469286" cy="1190666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H="1" flipV="1">
            <a:off x="6236800" y="5057740"/>
            <a:ext cx="729497" cy="109109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5065654" y="6195621"/>
            <a:ext cx="3621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Partially excited H</a:t>
            </a:r>
            <a:r>
              <a:rPr lang="en-US" baseline="-25000" dirty="0" smtClean="0">
                <a:solidFill>
                  <a:srgbClr val="000000"/>
                </a:solidFill>
              </a:rPr>
              <a:t>2</a:t>
            </a:r>
            <a:r>
              <a:rPr lang="en-US" dirty="0" smtClean="0">
                <a:solidFill>
                  <a:srgbClr val="000000"/>
                </a:solidFill>
              </a:rPr>
              <a:t> rotational states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895894" y="2313604"/>
            <a:ext cx="2782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Piso, </a:t>
            </a:r>
            <a:r>
              <a:rPr lang="en-US" sz="1400" dirty="0" err="1" smtClean="0">
                <a:solidFill>
                  <a:srgbClr val="000000"/>
                </a:solidFill>
              </a:rPr>
              <a:t>Youdin</a:t>
            </a:r>
            <a:r>
              <a:rPr lang="en-US" sz="1400" dirty="0" smtClean="0">
                <a:solidFill>
                  <a:srgbClr val="000000"/>
                </a:solidFill>
              </a:rPr>
              <a:t>, &amp; Murray-Clay (2015)</a:t>
            </a:r>
            <a:endParaRPr lang="en-US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79011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Mc_vs_a_poly_real_exolunch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713" y="1377108"/>
            <a:ext cx="6864688" cy="516142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269317" y="6092494"/>
            <a:ext cx="27976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 smtClean="0">
                <a:solidFill>
                  <a:srgbClr val="000000"/>
                </a:solidFill>
              </a:rPr>
              <a:t>t_disk</a:t>
            </a:r>
            <a:r>
              <a:rPr lang="en-US" sz="1600" dirty="0" smtClean="0">
                <a:solidFill>
                  <a:srgbClr val="000000"/>
                </a:solidFill>
              </a:rPr>
              <a:t> ~ 3 </a:t>
            </a:r>
            <a:r>
              <a:rPr lang="en-US" sz="1600" dirty="0" err="1" smtClean="0">
                <a:solidFill>
                  <a:srgbClr val="000000"/>
                </a:solidFill>
              </a:rPr>
              <a:t>Myr</a:t>
            </a:r>
            <a:r>
              <a:rPr lang="en-US" sz="1600" dirty="0" smtClean="0">
                <a:solidFill>
                  <a:srgbClr val="000000"/>
                </a:solidFill>
              </a:rPr>
              <a:t>, ISM opacity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334192" y="6179247"/>
            <a:ext cx="2782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Piso, </a:t>
            </a:r>
            <a:r>
              <a:rPr lang="en-US" sz="1400" dirty="0" err="1" smtClean="0">
                <a:solidFill>
                  <a:srgbClr val="000000"/>
                </a:solidFill>
              </a:rPr>
              <a:t>Youdin</a:t>
            </a:r>
            <a:r>
              <a:rPr lang="en-US" sz="1400" dirty="0" smtClean="0">
                <a:solidFill>
                  <a:srgbClr val="000000"/>
                </a:solidFill>
              </a:rPr>
              <a:t>, &amp; Murray-Clay (2015)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166558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Variations in       due to non-ideal EOS effects </a:t>
            </a:r>
            <a:r>
              <a:rPr lang="en-US" sz="3200" dirty="0" smtClean="0">
                <a:solidFill>
                  <a:srgbClr val="FFFF00"/>
                </a:solidFill>
              </a:rPr>
              <a:t>INCREASE</a:t>
            </a:r>
            <a:r>
              <a:rPr lang="en-US" sz="3200" dirty="0" smtClean="0"/>
              <a:t> </a:t>
            </a:r>
            <a:r>
              <a:rPr lang="en-US" sz="3200" dirty="0" err="1" smtClean="0"/>
              <a:t>M</a:t>
            </a:r>
            <a:r>
              <a:rPr lang="en-US" sz="3200" baseline="-25000" dirty="0" err="1" smtClean="0"/>
              <a:t>crit</a:t>
            </a:r>
            <a:endParaRPr lang="en-US" sz="3200" dirty="0"/>
          </a:p>
        </p:txBody>
      </p:sp>
      <p:grpSp>
        <p:nvGrpSpPr>
          <p:cNvPr id="12" name="Group 11"/>
          <p:cNvGrpSpPr/>
          <p:nvPr/>
        </p:nvGrpSpPr>
        <p:grpSpPr>
          <a:xfrm>
            <a:off x="3027885" y="393744"/>
            <a:ext cx="584168" cy="450291"/>
            <a:chOff x="3046593" y="236149"/>
            <a:chExt cx="584168" cy="450291"/>
          </a:xfrm>
        </p:grpSpPr>
        <p:sp>
          <p:nvSpPr>
            <p:cNvPr id="13" name="Isosceles Triangle 12"/>
            <p:cNvSpPr/>
            <p:nvPr/>
          </p:nvSpPr>
          <p:spPr>
            <a:xfrm>
              <a:off x="3046593" y="236149"/>
              <a:ext cx="313050" cy="288853"/>
            </a:xfrm>
            <a:prstGeom prst="triangle">
              <a:avLst/>
            </a:prstGeom>
            <a:noFill/>
            <a:ln w="38100">
              <a:solidFill>
                <a:schemeClr val="tx1"/>
              </a:solidFill>
            </a:ln>
            <a:scene3d>
              <a:camera prst="orthographicFront">
                <a:rot lat="10800000" lon="0" rev="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224084" y="378663"/>
              <a:ext cx="40667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ad</a:t>
              </a:r>
              <a:endParaRPr 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8259880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234" y="211918"/>
            <a:ext cx="8229600" cy="140311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dirty="0" smtClean="0"/>
              <a:t>Atmospheric evolution and </a:t>
            </a:r>
            <a:r>
              <a:rPr lang="en-US" sz="4000" dirty="0" err="1" smtClean="0"/>
              <a:t>M</a:t>
            </a:r>
            <a:r>
              <a:rPr lang="en-US" sz="4000" baseline="-25000" dirty="0" err="1" smtClean="0"/>
              <a:t>crit</a:t>
            </a:r>
            <a:r>
              <a:rPr lang="en-US" sz="4000" dirty="0" smtClean="0"/>
              <a:t> are highly dependent on</a:t>
            </a:r>
            <a:endParaRPr lang="en-US" sz="4000" dirty="0"/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2539782" y="1787510"/>
            <a:ext cx="1520734" cy="1395511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66519" y="3252436"/>
            <a:ext cx="48679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FF00"/>
                </a:solidFill>
              </a:rPr>
              <a:t>EQUATION OF STATE</a:t>
            </a:r>
            <a:endParaRPr lang="en-US" sz="4000" dirty="0">
              <a:solidFill>
                <a:srgbClr val="FFFF00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4054439" y="1799662"/>
            <a:ext cx="3625918" cy="2266891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438001" y="4458615"/>
            <a:ext cx="32958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FF00"/>
                </a:solidFill>
              </a:rPr>
              <a:t>DUST OPACITY</a:t>
            </a:r>
            <a:endParaRPr lang="en-US" sz="40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30665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234" y="211918"/>
            <a:ext cx="8229600" cy="140311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dirty="0" smtClean="0"/>
              <a:t>Atmospheric evolution and </a:t>
            </a:r>
            <a:r>
              <a:rPr lang="en-US" sz="4000" dirty="0" err="1" smtClean="0"/>
              <a:t>M</a:t>
            </a:r>
            <a:r>
              <a:rPr lang="en-US" sz="4000" baseline="-25000" dirty="0" err="1" smtClean="0"/>
              <a:t>crit</a:t>
            </a:r>
            <a:r>
              <a:rPr lang="en-US" sz="4000" dirty="0" smtClean="0"/>
              <a:t> are highly dependent on</a:t>
            </a:r>
            <a:endParaRPr lang="en-US" sz="4000" dirty="0"/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2539782" y="1787510"/>
            <a:ext cx="1520734" cy="1395511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66519" y="3252436"/>
            <a:ext cx="48679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FF00"/>
                </a:solidFill>
              </a:rPr>
              <a:t>EQUATION OF STATE</a:t>
            </a:r>
            <a:endParaRPr lang="en-US" sz="4000" dirty="0">
              <a:solidFill>
                <a:srgbClr val="FFFF00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4054439" y="1799662"/>
            <a:ext cx="3625918" cy="2266891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438001" y="4458615"/>
            <a:ext cx="32958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FF00"/>
                </a:solidFill>
              </a:rPr>
              <a:t>DUST OPACITY</a:t>
            </a:r>
            <a:endParaRPr lang="en-US" sz="4000" dirty="0">
              <a:solidFill>
                <a:srgbClr val="FFFF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397464" y="4458615"/>
            <a:ext cx="3295833" cy="814117"/>
          </a:xfrm>
          <a:prstGeom prst="rect">
            <a:avLst/>
          </a:prstGeom>
          <a:noFill/>
          <a:ln w="38100">
            <a:solidFill>
              <a:srgbClr val="FF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0212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304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Grain growth opacity </a:t>
            </a:r>
            <a:r>
              <a:rPr lang="en-US" dirty="0" smtClean="0">
                <a:solidFill>
                  <a:srgbClr val="FFFF00"/>
                </a:solidFill>
              </a:rPr>
              <a:t>DECREASES</a:t>
            </a:r>
            <a:r>
              <a:rPr lang="en-US" dirty="0" smtClean="0"/>
              <a:t> </a:t>
            </a:r>
            <a:r>
              <a:rPr lang="en-US" dirty="0" err="1" smtClean="0"/>
              <a:t>M</a:t>
            </a:r>
            <a:r>
              <a:rPr lang="en-US" baseline="-25000" dirty="0" err="1" smtClean="0"/>
              <a:t>crit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580722" y="5546246"/>
            <a:ext cx="27158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rgbClr val="000000"/>
                </a:solidFill>
              </a:rPr>
              <a:t>t_disk</a:t>
            </a:r>
            <a:r>
              <a:rPr lang="en-US" sz="1600" dirty="0">
                <a:solidFill>
                  <a:srgbClr val="000000"/>
                </a:solidFill>
              </a:rPr>
              <a:t> ~ 3 </a:t>
            </a:r>
            <a:r>
              <a:rPr lang="en-US" sz="1600" dirty="0" err="1" smtClean="0">
                <a:solidFill>
                  <a:srgbClr val="000000"/>
                </a:solidFill>
              </a:rPr>
              <a:t>Myr</a:t>
            </a:r>
            <a:r>
              <a:rPr lang="en-US" sz="1600" dirty="0" smtClean="0">
                <a:solidFill>
                  <a:srgbClr val="000000"/>
                </a:solidFill>
              </a:rPr>
              <a:t>, realistic EOS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958633" y="5663361"/>
            <a:ext cx="2782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Piso, </a:t>
            </a:r>
            <a:r>
              <a:rPr lang="en-US" sz="1400" dirty="0" err="1" smtClean="0">
                <a:solidFill>
                  <a:srgbClr val="000000"/>
                </a:solidFill>
              </a:rPr>
              <a:t>Youdin</a:t>
            </a:r>
            <a:r>
              <a:rPr lang="en-US" sz="1400" dirty="0" smtClean="0">
                <a:solidFill>
                  <a:srgbClr val="000000"/>
                </a:solidFill>
              </a:rPr>
              <a:t>, &amp; Murray-Clay (2015)</a:t>
            </a:r>
            <a:endParaRPr lang="en-US" sz="1400" dirty="0">
              <a:solidFill>
                <a:srgbClr val="000000"/>
              </a:solidFill>
            </a:endParaRPr>
          </a:p>
        </p:txBody>
      </p:sp>
      <p:pic>
        <p:nvPicPr>
          <p:cNvPr id="8" name="Picture 7" descr="Mcrit_vs_a_gg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4189" y="1296048"/>
            <a:ext cx="6346899" cy="476582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729354" y="5546246"/>
            <a:ext cx="27158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rgbClr val="000000"/>
                </a:solidFill>
              </a:rPr>
              <a:t>t_disk</a:t>
            </a:r>
            <a:r>
              <a:rPr lang="en-US" sz="1600" dirty="0">
                <a:solidFill>
                  <a:srgbClr val="000000"/>
                </a:solidFill>
              </a:rPr>
              <a:t> ~ 3 </a:t>
            </a:r>
            <a:r>
              <a:rPr lang="en-US" sz="1600" dirty="0" err="1" smtClean="0">
                <a:solidFill>
                  <a:srgbClr val="000000"/>
                </a:solidFill>
              </a:rPr>
              <a:t>Myr</a:t>
            </a:r>
            <a:r>
              <a:rPr lang="en-US" sz="1600" dirty="0" smtClean="0">
                <a:solidFill>
                  <a:srgbClr val="000000"/>
                </a:solidFill>
              </a:rPr>
              <a:t>, realistic EOS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336969" y="5703891"/>
            <a:ext cx="2782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Piso, </a:t>
            </a:r>
            <a:r>
              <a:rPr lang="en-US" sz="1400" dirty="0" err="1" smtClean="0">
                <a:solidFill>
                  <a:srgbClr val="000000"/>
                </a:solidFill>
              </a:rPr>
              <a:t>Youdin</a:t>
            </a:r>
            <a:r>
              <a:rPr lang="en-US" sz="1400" dirty="0" smtClean="0">
                <a:solidFill>
                  <a:srgbClr val="000000"/>
                </a:solidFill>
              </a:rPr>
              <a:t>, &amp; Murray-Clay (2015)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89645" y="1296048"/>
            <a:ext cx="1799244" cy="1672252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i="1" dirty="0" err="1" smtClean="0">
                <a:solidFill>
                  <a:srgbClr val="FFFF00"/>
                </a:solidFill>
              </a:rPr>
              <a:t>dN</a:t>
            </a:r>
            <a:r>
              <a:rPr lang="en-US" sz="2800" i="1" dirty="0" smtClean="0">
                <a:solidFill>
                  <a:srgbClr val="FFFF00"/>
                </a:solidFill>
              </a:rPr>
              <a:t>/ds ~ s</a:t>
            </a:r>
            <a:r>
              <a:rPr lang="en-US" sz="2800" i="1" baseline="30000" dirty="0" smtClean="0">
                <a:solidFill>
                  <a:srgbClr val="FFFF00"/>
                </a:solidFill>
              </a:rPr>
              <a:t>-p</a:t>
            </a:r>
          </a:p>
          <a:p>
            <a:endParaRPr lang="en-US" sz="2800" i="1" baseline="30000" dirty="0">
              <a:solidFill>
                <a:srgbClr val="FFFF00"/>
              </a:solidFill>
            </a:endParaRPr>
          </a:p>
          <a:p>
            <a:r>
              <a:rPr lang="en-US" sz="2800" i="1" dirty="0" smtClean="0">
                <a:solidFill>
                  <a:srgbClr val="FFFF00"/>
                </a:solidFill>
              </a:rPr>
              <a:t>p = 3.5</a:t>
            </a:r>
          </a:p>
          <a:p>
            <a:r>
              <a:rPr lang="en-US" sz="2800" i="1" dirty="0" err="1">
                <a:solidFill>
                  <a:srgbClr val="FFFF00"/>
                </a:solidFill>
              </a:rPr>
              <a:t>s</a:t>
            </a:r>
            <a:r>
              <a:rPr lang="en-US" sz="2800" baseline="-25000" dirty="0" err="1" smtClean="0">
                <a:solidFill>
                  <a:srgbClr val="FFFF00"/>
                </a:solidFill>
              </a:rPr>
              <a:t>max</a:t>
            </a:r>
            <a:r>
              <a:rPr lang="en-US" sz="2800" dirty="0" smtClean="0">
                <a:solidFill>
                  <a:srgbClr val="FFFF00"/>
                </a:solidFill>
              </a:rPr>
              <a:t> = 1 cm</a:t>
            </a:r>
            <a:endParaRPr lang="en-US" sz="2800" i="1" dirty="0">
              <a:solidFill>
                <a:srgbClr val="FFFF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814756" y="4120778"/>
            <a:ext cx="4832699" cy="769831"/>
          </a:xfrm>
          <a:prstGeom prst="rect">
            <a:avLst/>
          </a:prstGeom>
          <a:noFill/>
          <a:ln w="38100">
            <a:solidFill>
              <a:srgbClr val="BD117E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0234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304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Grain growth opacity </a:t>
            </a:r>
            <a:r>
              <a:rPr lang="en-US" dirty="0" smtClean="0">
                <a:solidFill>
                  <a:srgbClr val="FFFF00"/>
                </a:solidFill>
              </a:rPr>
              <a:t>DECREASES</a:t>
            </a:r>
            <a:r>
              <a:rPr lang="en-US" dirty="0" smtClean="0"/>
              <a:t> </a:t>
            </a:r>
            <a:r>
              <a:rPr lang="en-US" dirty="0" err="1" smtClean="0"/>
              <a:t>M</a:t>
            </a:r>
            <a:r>
              <a:rPr lang="en-US" baseline="-25000" dirty="0" err="1" smtClean="0"/>
              <a:t>crit</a:t>
            </a:r>
            <a:endParaRPr lang="en-US" dirty="0"/>
          </a:p>
        </p:txBody>
      </p:sp>
      <p:pic>
        <p:nvPicPr>
          <p:cNvPr id="4" name="Picture 3" descr="Mcrit_vs_a_gg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4189" y="1296048"/>
            <a:ext cx="6346899" cy="476582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729354" y="5546246"/>
            <a:ext cx="27158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rgbClr val="000000"/>
                </a:solidFill>
              </a:rPr>
              <a:t>t_disk</a:t>
            </a:r>
            <a:r>
              <a:rPr lang="en-US" sz="1600" dirty="0">
                <a:solidFill>
                  <a:srgbClr val="000000"/>
                </a:solidFill>
              </a:rPr>
              <a:t> ~ 3 </a:t>
            </a:r>
            <a:r>
              <a:rPr lang="en-US" sz="1600" dirty="0" err="1" smtClean="0">
                <a:solidFill>
                  <a:srgbClr val="000000"/>
                </a:solidFill>
              </a:rPr>
              <a:t>Myr</a:t>
            </a:r>
            <a:r>
              <a:rPr lang="en-US" sz="1600" dirty="0" smtClean="0">
                <a:solidFill>
                  <a:srgbClr val="000000"/>
                </a:solidFill>
              </a:rPr>
              <a:t>, realistic EOS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336969" y="5703891"/>
            <a:ext cx="2782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Piso, </a:t>
            </a:r>
            <a:r>
              <a:rPr lang="en-US" sz="1400" dirty="0" err="1" smtClean="0">
                <a:solidFill>
                  <a:srgbClr val="000000"/>
                </a:solidFill>
              </a:rPr>
              <a:t>Youdin</a:t>
            </a:r>
            <a:r>
              <a:rPr lang="en-US" sz="1400" dirty="0" smtClean="0">
                <a:solidFill>
                  <a:srgbClr val="000000"/>
                </a:solidFill>
              </a:rPr>
              <a:t>, &amp; Murray-Clay (2015)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814756" y="4120778"/>
            <a:ext cx="4832699" cy="769831"/>
          </a:xfrm>
          <a:prstGeom prst="rect">
            <a:avLst/>
          </a:prstGeom>
          <a:noFill/>
          <a:ln w="38100">
            <a:solidFill>
              <a:srgbClr val="BD117E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89645" y="1296048"/>
            <a:ext cx="1799244" cy="1672252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i="1" dirty="0" err="1" smtClean="0">
                <a:solidFill>
                  <a:srgbClr val="FFFF00"/>
                </a:solidFill>
              </a:rPr>
              <a:t>dN</a:t>
            </a:r>
            <a:r>
              <a:rPr lang="en-US" sz="2800" i="1" dirty="0" smtClean="0">
                <a:solidFill>
                  <a:srgbClr val="FFFF00"/>
                </a:solidFill>
              </a:rPr>
              <a:t>/ds ~ s</a:t>
            </a:r>
            <a:r>
              <a:rPr lang="en-US" sz="2800" i="1" baseline="30000" dirty="0" smtClean="0">
                <a:solidFill>
                  <a:srgbClr val="FFFF00"/>
                </a:solidFill>
              </a:rPr>
              <a:t>-p</a:t>
            </a:r>
          </a:p>
          <a:p>
            <a:endParaRPr lang="en-US" sz="2800" i="1" baseline="30000" dirty="0">
              <a:solidFill>
                <a:srgbClr val="FFFF00"/>
              </a:solidFill>
            </a:endParaRPr>
          </a:p>
          <a:p>
            <a:r>
              <a:rPr lang="en-US" sz="2800" i="1" dirty="0" smtClean="0">
                <a:solidFill>
                  <a:srgbClr val="FFFF00"/>
                </a:solidFill>
              </a:rPr>
              <a:t>p = 3.5</a:t>
            </a:r>
          </a:p>
          <a:p>
            <a:r>
              <a:rPr lang="en-US" sz="2800" i="1" dirty="0" err="1">
                <a:solidFill>
                  <a:srgbClr val="FFFF00"/>
                </a:solidFill>
              </a:rPr>
              <a:t>s</a:t>
            </a:r>
            <a:r>
              <a:rPr lang="en-US" sz="2800" baseline="-25000" dirty="0" err="1" smtClean="0">
                <a:solidFill>
                  <a:srgbClr val="FFFF00"/>
                </a:solidFill>
              </a:rPr>
              <a:t>max</a:t>
            </a:r>
            <a:r>
              <a:rPr lang="en-US" sz="2800" dirty="0" smtClean="0">
                <a:solidFill>
                  <a:srgbClr val="FFFF00"/>
                </a:solidFill>
              </a:rPr>
              <a:t> = 1 cm</a:t>
            </a:r>
            <a:endParaRPr lang="en-US" sz="2800" i="1" dirty="0">
              <a:solidFill>
                <a:srgbClr val="FFFF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02677" y="3958422"/>
            <a:ext cx="2310490" cy="1846659"/>
          </a:xfrm>
          <a:prstGeom prst="rect">
            <a:avLst/>
          </a:prstGeom>
          <a:solidFill>
            <a:srgbClr val="FFFF00"/>
          </a:solidFill>
          <a:ln w="38100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 smtClean="0">
                <a:solidFill>
                  <a:schemeClr val="bg1"/>
                </a:solidFill>
              </a:rPr>
              <a:t>M</a:t>
            </a:r>
            <a:r>
              <a:rPr lang="en-US" sz="2400" baseline="-25000" dirty="0" err="1" smtClean="0">
                <a:solidFill>
                  <a:schemeClr val="bg1"/>
                </a:solidFill>
              </a:rPr>
              <a:t>crit</a:t>
            </a:r>
            <a:r>
              <a:rPr lang="en-US" sz="2400" dirty="0">
                <a:solidFill>
                  <a:schemeClr val="bg1"/>
                </a:solidFill>
              </a:rPr>
              <a:t>:</a:t>
            </a:r>
            <a:endParaRPr lang="en-US" sz="2400" dirty="0" smtClean="0">
              <a:solidFill>
                <a:schemeClr val="bg1"/>
              </a:solidFill>
            </a:endParaRPr>
          </a:p>
          <a:p>
            <a:endParaRPr lang="en-US" sz="2400" dirty="0" smtClean="0">
              <a:solidFill>
                <a:schemeClr val="bg1"/>
              </a:solidFill>
            </a:endParaRPr>
          </a:p>
          <a:p>
            <a:r>
              <a:rPr lang="en-US" sz="2400" baseline="-25000" dirty="0" smtClean="0">
                <a:solidFill>
                  <a:schemeClr val="bg1"/>
                </a:solidFill>
              </a:rPr>
              <a:t> </a:t>
            </a:r>
            <a:r>
              <a:rPr lang="en-US" sz="2400" dirty="0" smtClean="0">
                <a:solidFill>
                  <a:schemeClr val="bg1"/>
                </a:solidFill>
              </a:rPr>
              <a:t>~8 M</a:t>
            </a:r>
            <a:r>
              <a:rPr lang="en-US" sz="2400" baseline="-25000" dirty="0" smtClean="0">
                <a:solidFill>
                  <a:schemeClr val="bg1"/>
                </a:solidFill>
              </a:rPr>
              <a:t>E</a:t>
            </a:r>
            <a:r>
              <a:rPr lang="en-US" sz="2400" dirty="0" smtClean="0">
                <a:solidFill>
                  <a:schemeClr val="bg1"/>
                </a:solidFill>
              </a:rPr>
              <a:t> @ 5 AU</a:t>
            </a:r>
          </a:p>
          <a:p>
            <a:r>
              <a:rPr lang="en-US" sz="2400" baseline="-25000" dirty="0" smtClean="0">
                <a:solidFill>
                  <a:schemeClr val="bg1"/>
                </a:solidFill>
              </a:rPr>
              <a:t> </a:t>
            </a:r>
            <a:r>
              <a:rPr lang="en-US" sz="2400" dirty="0" smtClean="0">
                <a:solidFill>
                  <a:schemeClr val="bg1"/>
                </a:solidFill>
              </a:rPr>
              <a:t>~5 </a:t>
            </a:r>
            <a:r>
              <a:rPr lang="en-US" sz="2400" dirty="0">
                <a:solidFill>
                  <a:schemeClr val="bg1"/>
                </a:solidFill>
              </a:rPr>
              <a:t>M</a:t>
            </a:r>
            <a:r>
              <a:rPr lang="en-US" sz="2400" baseline="-25000" dirty="0">
                <a:solidFill>
                  <a:schemeClr val="bg1"/>
                </a:solidFill>
              </a:rPr>
              <a:t>E</a:t>
            </a:r>
            <a:r>
              <a:rPr lang="en-US" sz="2400" dirty="0">
                <a:solidFill>
                  <a:schemeClr val="bg1"/>
                </a:solidFill>
              </a:rPr>
              <a:t> @ </a:t>
            </a:r>
            <a:r>
              <a:rPr lang="en-US" sz="2400" dirty="0" smtClean="0">
                <a:solidFill>
                  <a:schemeClr val="bg1"/>
                </a:solidFill>
              </a:rPr>
              <a:t>100 </a:t>
            </a:r>
            <a:r>
              <a:rPr lang="en-US" sz="2400" dirty="0">
                <a:solidFill>
                  <a:schemeClr val="bg1"/>
                </a:solidFill>
              </a:rPr>
              <a:t>AU</a:t>
            </a:r>
          </a:p>
          <a:p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24085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304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Grain growth opacity </a:t>
            </a:r>
            <a:r>
              <a:rPr lang="en-US" dirty="0" smtClean="0">
                <a:solidFill>
                  <a:srgbClr val="FFFF00"/>
                </a:solidFill>
              </a:rPr>
              <a:t>DECREASES</a:t>
            </a:r>
            <a:r>
              <a:rPr lang="en-US" dirty="0" smtClean="0"/>
              <a:t> </a:t>
            </a:r>
            <a:r>
              <a:rPr lang="en-US" dirty="0" err="1" smtClean="0"/>
              <a:t>M</a:t>
            </a:r>
            <a:r>
              <a:rPr lang="en-US" baseline="-25000" dirty="0" err="1" smtClean="0"/>
              <a:t>crit</a:t>
            </a:r>
            <a:endParaRPr lang="en-US" dirty="0"/>
          </a:p>
        </p:txBody>
      </p:sp>
      <p:pic>
        <p:nvPicPr>
          <p:cNvPr id="4" name="Picture 3" descr="Mcrit_vs_a_gg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4189" y="1296048"/>
            <a:ext cx="6346899" cy="476582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729354" y="5546246"/>
            <a:ext cx="27158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rgbClr val="000000"/>
                </a:solidFill>
              </a:rPr>
              <a:t>t_disk</a:t>
            </a:r>
            <a:r>
              <a:rPr lang="en-US" sz="1600" dirty="0">
                <a:solidFill>
                  <a:srgbClr val="000000"/>
                </a:solidFill>
              </a:rPr>
              <a:t> ~ 3 </a:t>
            </a:r>
            <a:r>
              <a:rPr lang="en-US" sz="1600" dirty="0" err="1" smtClean="0">
                <a:solidFill>
                  <a:srgbClr val="000000"/>
                </a:solidFill>
              </a:rPr>
              <a:t>Myr</a:t>
            </a:r>
            <a:r>
              <a:rPr lang="en-US" sz="1600" dirty="0" smtClean="0">
                <a:solidFill>
                  <a:srgbClr val="000000"/>
                </a:solidFill>
              </a:rPr>
              <a:t>, realistic EOS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336969" y="5703891"/>
            <a:ext cx="2782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Piso, </a:t>
            </a:r>
            <a:r>
              <a:rPr lang="en-US" sz="1400" dirty="0" err="1" smtClean="0">
                <a:solidFill>
                  <a:srgbClr val="000000"/>
                </a:solidFill>
              </a:rPr>
              <a:t>Youdin</a:t>
            </a:r>
            <a:r>
              <a:rPr lang="en-US" sz="1400" dirty="0" smtClean="0">
                <a:solidFill>
                  <a:srgbClr val="000000"/>
                </a:solidFill>
              </a:rPr>
              <a:t>, &amp; Murray-Clay (2015)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814756" y="4120778"/>
            <a:ext cx="4832699" cy="769831"/>
          </a:xfrm>
          <a:prstGeom prst="rect">
            <a:avLst/>
          </a:prstGeom>
          <a:noFill/>
          <a:ln w="38100">
            <a:solidFill>
              <a:srgbClr val="BD117E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89645" y="1296048"/>
            <a:ext cx="1799244" cy="1672252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i="1" dirty="0" err="1" smtClean="0">
                <a:solidFill>
                  <a:srgbClr val="FFFF00"/>
                </a:solidFill>
              </a:rPr>
              <a:t>dN</a:t>
            </a:r>
            <a:r>
              <a:rPr lang="en-US" sz="2800" i="1" dirty="0" smtClean="0">
                <a:solidFill>
                  <a:srgbClr val="FFFF00"/>
                </a:solidFill>
              </a:rPr>
              <a:t>/ds ~ s</a:t>
            </a:r>
            <a:r>
              <a:rPr lang="en-US" sz="2800" i="1" baseline="30000" dirty="0" smtClean="0">
                <a:solidFill>
                  <a:srgbClr val="FFFF00"/>
                </a:solidFill>
              </a:rPr>
              <a:t>-p</a:t>
            </a:r>
          </a:p>
          <a:p>
            <a:endParaRPr lang="en-US" sz="2800" i="1" baseline="30000" dirty="0">
              <a:solidFill>
                <a:srgbClr val="FFFF00"/>
              </a:solidFill>
            </a:endParaRPr>
          </a:p>
          <a:p>
            <a:r>
              <a:rPr lang="en-US" sz="2800" i="1" dirty="0" smtClean="0">
                <a:solidFill>
                  <a:srgbClr val="FFFF00"/>
                </a:solidFill>
              </a:rPr>
              <a:t>p = 3.5</a:t>
            </a:r>
          </a:p>
          <a:p>
            <a:r>
              <a:rPr lang="en-US" sz="2800" i="1" dirty="0" err="1">
                <a:solidFill>
                  <a:srgbClr val="FFFF00"/>
                </a:solidFill>
              </a:rPr>
              <a:t>s</a:t>
            </a:r>
            <a:r>
              <a:rPr lang="en-US" sz="2800" baseline="-25000" dirty="0" err="1" smtClean="0">
                <a:solidFill>
                  <a:srgbClr val="FFFF00"/>
                </a:solidFill>
              </a:rPr>
              <a:t>max</a:t>
            </a:r>
            <a:r>
              <a:rPr lang="en-US" sz="2800" dirty="0" smtClean="0">
                <a:solidFill>
                  <a:srgbClr val="FFFF00"/>
                </a:solidFill>
              </a:rPr>
              <a:t> = 1 cm</a:t>
            </a:r>
            <a:endParaRPr lang="en-US" sz="2800" i="1" dirty="0">
              <a:solidFill>
                <a:srgbClr val="FFFF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02677" y="3958422"/>
            <a:ext cx="2310490" cy="1846659"/>
          </a:xfrm>
          <a:prstGeom prst="rect">
            <a:avLst/>
          </a:prstGeom>
          <a:solidFill>
            <a:srgbClr val="FFFF00"/>
          </a:solidFill>
          <a:ln w="38100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 smtClean="0">
                <a:solidFill>
                  <a:schemeClr val="bg1"/>
                </a:solidFill>
              </a:rPr>
              <a:t>M</a:t>
            </a:r>
            <a:r>
              <a:rPr lang="en-US" sz="2400" baseline="-25000" dirty="0" err="1" smtClean="0">
                <a:solidFill>
                  <a:schemeClr val="bg1"/>
                </a:solidFill>
              </a:rPr>
              <a:t>crit</a:t>
            </a:r>
            <a:r>
              <a:rPr lang="en-US" sz="2400" dirty="0">
                <a:solidFill>
                  <a:schemeClr val="bg1"/>
                </a:solidFill>
              </a:rPr>
              <a:t>:</a:t>
            </a:r>
            <a:endParaRPr lang="en-US" sz="2400" dirty="0" smtClean="0">
              <a:solidFill>
                <a:schemeClr val="bg1"/>
              </a:solidFill>
            </a:endParaRPr>
          </a:p>
          <a:p>
            <a:endParaRPr lang="en-US" sz="2400" dirty="0" smtClean="0">
              <a:solidFill>
                <a:schemeClr val="bg1"/>
              </a:solidFill>
            </a:endParaRPr>
          </a:p>
          <a:p>
            <a:r>
              <a:rPr lang="en-US" sz="2400" baseline="-25000" dirty="0" smtClean="0">
                <a:solidFill>
                  <a:schemeClr val="bg1"/>
                </a:solidFill>
              </a:rPr>
              <a:t> </a:t>
            </a:r>
            <a:r>
              <a:rPr lang="en-US" sz="2400" dirty="0" smtClean="0">
                <a:solidFill>
                  <a:schemeClr val="bg1"/>
                </a:solidFill>
              </a:rPr>
              <a:t>~8 M</a:t>
            </a:r>
            <a:r>
              <a:rPr lang="en-US" sz="2400" baseline="-25000" dirty="0" smtClean="0">
                <a:solidFill>
                  <a:schemeClr val="bg1"/>
                </a:solidFill>
              </a:rPr>
              <a:t>E</a:t>
            </a:r>
            <a:r>
              <a:rPr lang="en-US" sz="2400" dirty="0" smtClean="0">
                <a:solidFill>
                  <a:schemeClr val="bg1"/>
                </a:solidFill>
              </a:rPr>
              <a:t> @ 5 AU</a:t>
            </a:r>
          </a:p>
          <a:p>
            <a:r>
              <a:rPr lang="en-US" sz="2400" baseline="-25000" dirty="0" smtClean="0">
                <a:solidFill>
                  <a:schemeClr val="bg1"/>
                </a:solidFill>
              </a:rPr>
              <a:t> </a:t>
            </a:r>
            <a:r>
              <a:rPr lang="en-US" sz="2400" dirty="0" smtClean="0">
                <a:solidFill>
                  <a:schemeClr val="bg1"/>
                </a:solidFill>
              </a:rPr>
              <a:t>~5 </a:t>
            </a:r>
            <a:r>
              <a:rPr lang="en-US" sz="2400" dirty="0">
                <a:solidFill>
                  <a:schemeClr val="bg1"/>
                </a:solidFill>
              </a:rPr>
              <a:t>M</a:t>
            </a:r>
            <a:r>
              <a:rPr lang="en-US" sz="2400" baseline="-25000" dirty="0">
                <a:solidFill>
                  <a:schemeClr val="bg1"/>
                </a:solidFill>
              </a:rPr>
              <a:t>E</a:t>
            </a:r>
            <a:r>
              <a:rPr lang="en-US" sz="2400" dirty="0">
                <a:solidFill>
                  <a:schemeClr val="bg1"/>
                </a:solidFill>
              </a:rPr>
              <a:t> @ </a:t>
            </a:r>
            <a:r>
              <a:rPr lang="en-US" sz="2400" dirty="0" smtClean="0">
                <a:solidFill>
                  <a:schemeClr val="bg1"/>
                </a:solidFill>
              </a:rPr>
              <a:t>100 </a:t>
            </a:r>
            <a:r>
              <a:rPr lang="en-US" sz="2400" dirty="0">
                <a:solidFill>
                  <a:schemeClr val="bg1"/>
                </a:solidFill>
              </a:rPr>
              <a:t>AU</a:t>
            </a:r>
          </a:p>
          <a:p>
            <a:endParaRPr lang="en-US" dirty="0">
              <a:solidFill>
                <a:srgbClr val="FFFF00"/>
              </a:solidFill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4755052" y="4356146"/>
            <a:ext cx="9845" cy="42824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905151" y="4447924"/>
            <a:ext cx="18467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c</a:t>
            </a:r>
            <a:r>
              <a:rPr lang="en-US" sz="1400" dirty="0" smtClean="0">
                <a:solidFill>
                  <a:schemeClr val="bg1"/>
                </a:solidFill>
              </a:rPr>
              <a:t>oagulation (</a:t>
            </a:r>
            <a:r>
              <a:rPr lang="en-US" sz="1400" i="1" dirty="0" smtClean="0">
                <a:solidFill>
                  <a:schemeClr val="bg1"/>
                </a:solidFill>
              </a:rPr>
              <a:t>p = 2.5</a:t>
            </a:r>
            <a:r>
              <a:rPr lang="en-US" sz="1400" dirty="0" smtClean="0">
                <a:solidFill>
                  <a:schemeClr val="bg1"/>
                </a:solidFill>
              </a:rPr>
              <a:t>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06223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35693"/>
            <a:ext cx="8229600" cy="1871863"/>
          </a:xfrm>
        </p:spPr>
        <p:txBody>
          <a:bodyPr/>
          <a:lstStyle/>
          <a:p>
            <a:pPr algn="ctr"/>
            <a:r>
              <a:rPr lang="en-US" dirty="0"/>
              <a:t>Takeaway </a:t>
            </a:r>
            <a:r>
              <a:rPr lang="en-US" dirty="0" smtClean="0"/>
              <a:t>point 1: </a:t>
            </a:r>
            <a:r>
              <a:rPr lang="en-US" dirty="0" err="1"/>
              <a:t>M</a:t>
            </a:r>
            <a:r>
              <a:rPr lang="en-US" baseline="-25000" dirty="0" err="1"/>
              <a:t>crit</a:t>
            </a:r>
            <a:r>
              <a:rPr lang="en-US" dirty="0"/>
              <a:t> is </a:t>
            </a:r>
            <a:r>
              <a:rPr lang="en-US" dirty="0">
                <a:solidFill>
                  <a:srgbClr val="FFFF00"/>
                </a:solidFill>
              </a:rPr>
              <a:t>highly dependent </a:t>
            </a:r>
            <a:r>
              <a:rPr lang="en-US" dirty="0"/>
              <a:t>on </a:t>
            </a:r>
            <a:r>
              <a:rPr lang="en-US" dirty="0">
                <a:solidFill>
                  <a:srgbClr val="FFFF00"/>
                </a:solidFill>
              </a:rPr>
              <a:t>disk location </a:t>
            </a:r>
            <a:r>
              <a:rPr lang="en-US" dirty="0"/>
              <a:t>and </a:t>
            </a:r>
            <a:r>
              <a:rPr lang="en-US" dirty="0">
                <a:solidFill>
                  <a:srgbClr val="FFFF00"/>
                </a:solidFill>
              </a:rPr>
              <a:t>properties</a:t>
            </a:r>
            <a:r>
              <a:rPr lang="en-US" dirty="0"/>
              <a:t>, and may be as low as </a:t>
            </a:r>
            <a:r>
              <a:rPr lang="en-US" dirty="0">
                <a:solidFill>
                  <a:srgbClr val="FFFF00"/>
                </a:solidFill>
              </a:rPr>
              <a:t>1 </a:t>
            </a:r>
            <a:r>
              <a:rPr lang="en-US" dirty="0" smtClean="0">
                <a:solidFill>
                  <a:srgbClr val="FFFF00"/>
                </a:solidFill>
              </a:rPr>
              <a:t>M</a:t>
            </a:r>
            <a:r>
              <a:rPr lang="en-US" baseline="-25000" dirty="0" smtClean="0">
                <a:solidFill>
                  <a:srgbClr val="FFFF00"/>
                </a:solidFill>
              </a:rPr>
              <a:t>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76549"/>
            <a:ext cx="9144000" cy="417701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431410" y="6253560"/>
            <a:ext cx="181055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Marois+2010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6972531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402667"/>
            <a:ext cx="8229600" cy="1723496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The </a:t>
            </a:r>
            <a:r>
              <a:rPr lang="en-US" dirty="0" smtClean="0">
                <a:solidFill>
                  <a:srgbClr val="FFFF00"/>
                </a:solidFill>
              </a:rPr>
              <a:t>composition of planets </a:t>
            </a:r>
            <a:r>
              <a:rPr lang="en-US" dirty="0" smtClean="0"/>
              <a:t>is </a:t>
            </a:r>
            <a:r>
              <a:rPr lang="en-US" dirty="0" smtClean="0">
                <a:solidFill>
                  <a:srgbClr val="FFFF00"/>
                </a:solidFill>
              </a:rPr>
              <a:t>determined by and tightly linked</a:t>
            </a:r>
            <a:r>
              <a:rPr lang="en-US" dirty="0" smtClean="0"/>
              <a:t> to the </a:t>
            </a:r>
            <a:r>
              <a:rPr lang="en-US" dirty="0" smtClean="0">
                <a:solidFill>
                  <a:srgbClr val="FFFF00"/>
                </a:solidFill>
              </a:rPr>
              <a:t>disk composition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5" name="Picture 4" descr="Screen Shot 2015-09-22 at 5.39.1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924471"/>
            <a:ext cx="8296145" cy="2163879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457200" y="250501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000" dirty="0" smtClean="0">
                <a:solidFill>
                  <a:srgbClr val="FFFF00"/>
                </a:solidFill>
              </a:rPr>
              <a:t>Disk Compositions </a:t>
            </a:r>
            <a:r>
              <a:rPr lang="en-US" sz="5000" dirty="0" smtClean="0"/>
              <a:t>Regulate</a:t>
            </a:r>
            <a:r>
              <a:rPr lang="en-US" sz="5000" dirty="0" smtClean="0">
                <a:solidFill>
                  <a:srgbClr val="FFFF00"/>
                </a:solidFill>
              </a:rPr>
              <a:t> Planet Compositions</a:t>
            </a:r>
            <a:endParaRPr lang="en-US" sz="50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41076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Thesis Structure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dirty="0" smtClean="0"/>
              <a:t>The role of disk location in the formation of wide separation gas giants (Piso et al. 2014, 2015a)</a:t>
            </a:r>
          </a:p>
          <a:p>
            <a:pPr marL="514350" indent="-514350">
              <a:buAutoNum type="arabicPeriod"/>
            </a:pPr>
            <a:endParaRPr lang="en-US" dirty="0" smtClean="0"/>
          </a:p>
          <a:p>
            <a:pPr marL="514350" indent="-514350">
              <a:buAutoNum type="arabicPeriod"/>
            </a:pPr>
            <a:r>
              <a:rPr lang="en-US" dirty="0" smtClean="0">
                <a:solidFill>
                  <a:srgbClr val="FFFF00"/>
                </a:solidFill>
              </a:rPr>
              <a:t>The effect of disk structure and composition at different radii on the eventual composition of giant planets (Piso et al. 2015b, Piso et al. 2016) 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17710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61662"/>
            <a:ext cx="8229600" cy="570832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Karin </a:t>
            </a:r>
            <a:r>
              <a:rPr lang="en-US" sz="2500" dirty="0" err="1" smtClean="0">
                <a:solidFill>
                  <a:srgbClr val="FFFFFF"/>
                </a:solidFill>
              </a:rPr>
              <a:t>Öberg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Ruth Murray-Clay</a:t>
            </a:r>
          </a:p>
          <a:p>
            <a:pPr marL="0" indent="0" algn="ctr">
              <a:buNone/>
            </a:pPr>
            <a:endParaRPr lang="en-US" sz="2500" dirty="0">
              <a:solidFill>
                <a:srgbClr val="FFFFFF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Acknowledgments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673203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209" y="1047477"/>
            <a:ext cx="8782563" cy="1336579"/>
          </a:xfrm>
        </p:spPr>
        <p:txBody>
          <a:bodyPr>
            <a:noAutofit/>
          </a:bodyPr>
          <a:lstStyle/>
          <a:p>
            <a:r>
              <a:rPr lang="en-US" sz="3300" dirty="0" smtClean="0">
                <a:solidFill>
                  <a:srgbClr val="FFFF00"/>
                </a:solidFill>
              </a:rPr>
              <a:t>Snowline Locations in </a:t>
            </a:r>
            <a:r>
              <a:rPr lang="en-US" sz="3300" dirty="0" err="1" smtClean="0">
                <a:solidFill>
                  <a:srgbClr val="FFFF00"/>
                </a:solidFill>
              </a:rPr>
              <a:t>Protoplanetary</a:t>
            </a:r>
            <a:r>
              <a:rPr lang="en-US" sz="3300" dirty="0" smtClean="0">
                <a:solidFill>
                  <a:srgbClr val="FFFF00"/>
                </a:solidFill>
              </a:rPr>
              <a:t> Disks and </a:t>
            </a:r>
            <a:br>
              <a:rPr lang="en-US" sz="3300" dirty="0" smtClean="0">
                <a:solidFill>
                  <a:srgbClr val="FFFF00"/>
                </a:solidFill>
              </a:rPr>
            </a:br>
            <a:r>
              <a:rPr lang="en-US" sz="3300" dirty="0" smtClean="0">
                <a:solidFill>
                  <a:srgbClr val="FFFF00"/>
                </a:solidFill>
              </a:rPr>
              <a:t>C/N/O ratios</a:t>
            </a:r>
            <a:endParaRPr lang="en-US" sz="3300" dirty="0">
              <a:solidFill>
                <a:srgbClr val="FFFF00"/>
              </a:solidFill>
            </a:endParaRPr>
          </a:p>
        </p:txBody>
      </p:sp>
      <p:pic>
        <p:nvPicPr>
          <p:cNvPr id="3" name="Picture 2" descr="2013_sciencealma_0009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609" y="2645489"/>
            <a:ext cx="3796140" cy="3805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6559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000" dirty="0" smtClean="0">
                <a:solidFill>
                  <a:srgbClr val="FFFF00"/>
                </a:solidFill>
              </a:rPr>
              <a:t>BASIC IDEA</a:t>
            </a:r>
            <a:endParaRPr lang="en-US" sz="5000" dirty="0">
              <a:solidFill>
                <a:srgbClr val="FFFF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122308"/>
            <a:ext cx="8094133" cy="3818469"/>
          </a:xfrm>
          <a:solidFill>
            <a:srgbClr val="FFFF00"/>
          </a:solidFill>
          <a:ln w="63500">
            <a:solidFill>
              <a:srgbClr val="0000FF"/>
            </a:solidFill>
          </a:ln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 smtClean="0">
                <a:solidFill>
                  <a:schemeClr val="bg1"/>
                </a:solidFill>
              </a:rPr>
              <a:t>Understand the disk well enough to:</a:t>
            </a:r>
          </a:p>
          <a:p>
            <a:pPr marL="514350" indent="-514350" algn="ctr">
              <a:buAutoNum type="arabicPeriod"/>
            </a:pPr>
            <a:r>
              <a:rPr lang="en-US" dirty="0" smtClean="0">
                <a:solidFill>
                  <a:schemeClr val="bg1"/>
                </a:solidFill>
              </a:rPr>
              <a:t>Predict what kind of planet compositions result from planet formation in different parts of the disk</a:t>
            </a:r>
          </a:p>
          <a:p>
            <a:pPr marL="514350" indent="-514350" algn="ctr">
              <a:buAutoNum type="arabicPeriod"/>
            </a:pPr>
            <a:r>
              <a:rPr lang="en-US" dirty="0" smtClean="0">
                <a:solidFill>
                  <a:schemeClr val="bg1"/>
                </a:solidFill>
              </a:rPr>
              <a:t>Back-track the planet formation location based on the planet composition</a:t>
            </a:r>
          </a:p>
          <a:p>
            <a:pPr marL="0" indent="0" algn="ctr">
              <a:buNone/>
            </a:pPr>
            <a:endParaRPr lang="en-US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20840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58769"/>
            <a:ext cx="8229600" cy="1143000"/>
          </a:xfrm>
        </p:spPr>
        <p:txBody>
          <a:bodyPr/>
          <a:lstStyle/>
          <a:p>
            <a:r>
              <a:rPr lang="en-US" dirty="0" smtClean="0"/>
              <a:t>Disk structure is </a:t>
            </a:r>
            <a:r>
              <a:rPr lang="en-US" dirty="0" smtClean="0">
                <a:solidFill>
                  <a:srgbClr val="FFFF00"/>
                </a:solidFill>
              </a:rPr>
              <a:t>complex</a:t>
            </a:r>
            <a:r>
              <a:rPr lang="en-US" dirty="0" smtClean="0"/>
              <a:t>!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637474" y="6208221"/>
            <a:ext cx="24920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/>
              <a:t>Henning&amp;Semenov</a:t>
            </a:r>
            <a:r>
              <a:rPr lang="en-US" sz="1400" dirty="0" smtClean="0"/>
              <a:t> (2013)</a:t>
            </a:r>
            <a:endParaRPr lang="en-US" sz="1400" dirty="0"/>
          </a:p>
        </p:txBody>
      </p:sp>
      <p:pic>
        <p:nvPicPr>
          <p:cNvPr id="4" name="Picture 3" descr="disk_semenov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325" y="719614"/>
            <a:ext cx="8972172" cy="5154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5355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000" y="155222"/>
            <a:ext cx="9017000" cy="1693334"/>
          </a:xfrm>
        </p:spPr>
        <p:txBody>
          <a:bodyPr>
            <a:noAutofit/>
          </a:bodyPr>
          <a:lstStyle/>
          <a:p>
            <a:r>
              <a:rPr lang="en-US" sz="3400" dirty="0" smtClean="0">
                <a:solidFill>
                  <a:srgbClr val="FFFF00"/>
                </a:solidFill>
              </a:rPr>
              <a:t>Snowlines</a:t>
            </a:r>
            <a:r>
              <a:rPr lang="en-US" sz="3400" dirty="0" smtClean="0"/>
              <a:t> of </a:t>
            </a:r>
            <a:r>
              <a:rPr lang="en-US" sz="3400" dirty="0" smtClean="0">
                <a:solidFill>
                  <a:srgbClr val="FFFF00"/>
                </a:solidFill>
              </a:rPr>
              <a:t>volatile molecules </a:t>
            </a:r>
            <a:r>
              <a:rPr lang="en-US" sz="3400" dirty="0" smtClean="0"/>
              <a:t>have been detected in disks</a:t>
            </a:r>
            <a:endParaRPr lang="en-US" sz="3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889" y="2408767"/>
            <a:ext cx="8753010" cy="356023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309119" y="5678004"/>
            <a:ext cx="9336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Qi+13</a:t>
            </a:r>
            <a:endParaRPr lang="en-US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40491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NO_and_snowlines_singl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10" y="1663701"/>
            <a:ext cx="9020913" cy="406452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volatile snowlines in disks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016409" y="5365835"/>
            <a:ext cx="22450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Piso, </a:t>
            </a:r>
            <a:r>
              <a:rPr lang="en-US" sz="1400" dirty="0" err="1" smtClean="0">
                <a:solidFill>
                  <a:schemeClr val="bg1"/>
                </a:solidFill>
              </a:rPr>
              <a:t>Pegues</a:t>
            </a:r>
            <a:r>
              <a:rPr lang="en-US" sz="1400" dirty="0" smtClean="0">
                <a:solidFill>
                  <a:schemeClr val="bg1"/>
                </a:solidFill>
              </a:rPr>
              <a:t>, Oberg (2016)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06598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45303"/>
            <a:ext cx="8229600" cy="1143000"/>
          </a:xfrm>
        </p:spPr>
        <p:txBody>
          <a:bodyPr>
            <a:normAutofit/>
          </a:bodyPr>
          <a:lstStyle/>
          <a:p>
            <a:r>
              <a:rPr lang="en-US" sz="3400" dirty="0" smtClean="0">
                <a:solidFill>
                  <a:srgbClr val="FFFF00"/>
                </a:solidFill>
              </a:rPr>
              <a:t>C/O ratio </a:t>
            </a:r>
            <a:r>
              <a:rPr lang="en-US" sz="3400" dirty="0" smtClean="0"/>
              <a:t>is an important signature of </a:t>
            </a:r>
            <a:r>
              <a:rPr lang="en-US" sz="3400" dirty="0" smtClean="0">
                <a:solidFill>
                  <a:srgbClr val="FFFF00"/>
                </a:solidFill>
              </a:rPr>
              <a:t>atmospheric chemistry </a:t>
            </a:r>
            <a:endParaRPr lang="en-US" sz="3400" dirty="0">
              <a:solidFill>
                <a:srgbClr val="FFFF00"/>
              </a:solidFill>
            </a:endParaRPr>
          </a:p>
        </p:txBody>
      </p:sp>
      <p:pic>
        <p:nvPicPr>
          <p:cNvPr id="2" name="Picture 1" descr="CO_abundance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333" y="1361688"/>
            <a:ext cx="7295445" cy="525974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196661" y="6297247"/>
            <a:ext cx="15338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Molliere+15</a:t>
            </a:r>
            <a:endParaRPr lang="en-US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7471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45202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Some giant planets </a:t>
            </a:r>
            <a:r>
              <a:rPr lang="en-US" sz="3600" dirty="0">
                <a:solidFill>
                  <a:srgbClr val="FFFF00"/>
                </a:solidFill>
              </a:rPr>
              <a:t>may</a:t>
            </a:r>
            <a:r>
              <a:rPr lang="en-US" sz="3600" dirty="0"/>
              <a:t> have C/O ratios different from the stellar value of 0.54</a:t>
            </a:r>
            <a:br>
              <a:rPr lang="en-US" sz="3600" dirty="0"/>
            </a:br>
            <a:endParaRPr lang="en-US" sz="3400" dirty="0">
              <a:solidFill>
                <a:srgbClr val="FFFF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407" y="1417638"/>
            <a:ext cx="7387593" cy="520014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136007" y="6308167"/>
            <a:ext cx="15968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Madhusudhan+11</a:t>
            </a:r>
            <a:endParaRPr lang="en-US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75663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184901main_jwst_bk2_HI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421" y="649399"/>
            <a:ext cx="7068364" cy="5654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8576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 smtClean="0">
                <a:solidFill>
                  <a:srgbClr val="FFFF00"/>
                </a:solidFill>
              </a:rPr>
              <a:t>WHY Different C/O Ratios?</a:t>
            </a:r>
            <a:endParaRPr lang="en-US" sz="4800" dirty="0">
              <a:solidFill>
                <a:srgbClr val="FFFF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40090"/>
            <a:ext cx="8404578" cy="2802466"/>
          </a:xfrm>
          <a:solidFill>
            <a:srgbClr val="FFFF00"/>
          </a:solidFill>
          <a:ln w="63500">
            <a:solidFill>
              <a:srgbClr val="3366FF"/>
            </a:solidFill>
          </a:ln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 smtClean="0">
                <a:solidFill>
                  <a:schemeClr val="bg1"/>
                </a:solidFill>
              </a:rPr>
              <a:t>Possible explanation: main carriers of C and O, i.e. H</a:t>
            </a:r>
            <a:r>
              <a:rPr lang="en-US" baseline="-25000" dirty="0" smtClean="0">
                <a:solidFill>
                  <a:schemeClr val="bg1"/>
                </a:solidFill>
              </a:rPr>
              <a:t>2</a:t>
            </a:r>
            <a:r>
              <a:rPr lang="en-US" dirty="0" smtClean="0">
                <a:solidFill>
                  <a:schemeClr val="bg1"/>
                </a:solidFill>
              </a:rPr>
              <a:t>O, CO</a:t>
            </a:r>
            <a:r>
              <a:rPr lang="en-US" baseline="-25000" dirty="0" smtClean="0">
                <a:solidFill>
                  <a:schemeClr val="bg1"/>
                </a:solidFill>
              </a:rPr>
              <a:t>2</a:t>
            </a:r>
            <a:r>
              <a:rPr lang="en-US" dirty="0" smtClean="0">
                <a:solidFill>
                  <a:schemeClr val="bg1"/>
                </a:solidFill>
              </a:rPr>
              <a:t> and CO, have different condensation temperatures =&gt; </a:t>
            </a:r>
            <a:r>
              <a:rPr lang="en-US" dirty="0">
                <a:solidFill>
                  <a:schemeClr val="bg1"/>
                </a:solidFill>
              </a:rPr>
              <a:t>variations in the abundances of C and O </a:t>
            </a:r>
            <a:r>
              <a:rPr lang="en-US" dirty="0" smtClean="0">
                <a:solidFill>
                  <a:schemeClr val="bg1"/>
                </a:solidFill>
              </a:rPr>
              <a:t>in solids </a:t>
            </a:r>
            <a:r>
              <a:rPr lang="en-US" dirty="0">
                <a:solidFill>
                  <a:schemeClr val="bg1"/>
                </a:solidFill>
              </a:rPr>
              <a:t>and gas between the snow lines of </a:t>
            </a:r>
            <a:r>
              <a:rPr lang="en-US" dirty="0" smtClean="0">
                <a:solidFill>
                  <a:schemeClr val="bg1"/>
                </a:solidFill>
              </a:rPr>
              <a:t>these volatiles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71935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7210776" y="6229556"/>
            <a:ext cx="14957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After Oberg+11</a:t>
            </a:r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749300"/>
            <a:ext cx="8636000" cy="53467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281011" y="5787021"/>
            <a:ext cx="27835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Oberg</a:t>
            </a:r>
            <a:r>
              <a:rPr lang="en-US" sz="1400" dirty="0" smtClean="0">
                <a:solidFill>
                  <a:schemeClr val="bg1"/>
                </a:solidFill>
              </a:rPr>
              <a:t>, Murray-Clay, Bergin (2011) 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3" name="Straight Arrow Connector 2"/>
          <p:cNvCxnSpPr/>
          <p:nvPr/>
        </p:nvCxnSpPr>
        <p:spPr>
          <a:xfrm>
            <a:off x="6335059" y="3810000"/>
            <a:ext cx="702236" cy="0"/>
          </a:xfrm>
          <a:prstGeom prst="straightConnector1">
            <a:avLst/>
          </a:prstGeom>
          <a:ln w="50800">
            <a:solidFill>
              <a:srgbClr val="3366FF"/>
            </a:solidFill>
            <a:tailEnd type="arrow"/>
          </a:ln>
          <a:effectLst/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4230977" y="1947116"/>
            <a:ext cx="702236" cy="0"/>
          </a:xfrm>
          <a:prstGeom prst="straightConnector1">
            <a:avLst/>
          </a:prstGeom>
          <a:ln w="50800">
            <a:solidFill>
              <a:srgbClr val="3366FF"/>
            </a:solidFill>
            <a:tailEnd type="arrow"/>
          </a:ln>
          <a:effectLst/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1607161" y="2692351"/>
            <a:ext cx="702236" cy="0"/>
          </a:xfrm>
          <a:prstGeom prst="straightConnector1">
            <a:avLst/>
          </a:prstGeom>
          <a:ln w="50800">
            <a:solidFill>
              <a:srgbClr val="3366FF"/>
            </a:solidFill>
            <a:tailEnd type="arrow"/>
          </a:ln>
          <a:effectLst/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32609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61662"/>
            <a:ext cx="8229600" cy="570832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Karin </a:t>
            </a:r>
            <a:r>
              <a:rPr lang="en-US" sz="2500" dirty="0" err="1" smtClean="0">
                <a:solidFill>
                  <a:srgbClr val="FFFFFF"/>
                </a:solidFill>
              </a:rPr>
              <a:t>Öberg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Ruth Murray-Clay</a:t>
            </a:r>
          </a:p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Rosanne </a:t>
            </a:r>
            <a:r>
              <a:rPr lang="en-US" sz="2500" dirty="0">
                <a:solidFill>
                  <a:srgbClr val="FFFFFF"/>
                </a:solidFill>
              </a:rPr>
              <a:t>D</a:t>
            </a:r>
            <a:r>
              <a:rPr lang="en-US" sz="2500" dirty="0" smtClean="0">
                <a:solidFill>
                  <a:srgbClr val="FFFFFF"/>
                </a:solidFill>
              </a:rPr>
              <a:t>i Stefano</a:t>
            </a:r>
          </a:p>
          <a:p>
            <a:pPr marL="0" indent="0" algn="ctr">
              <a:buNone/>
            </a:pPr>
            <a:endParaRPr lang="en-US" sz="2500" dirty="0">
              <a:solidFill>
                <a:srgbClr val="FFFFFF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Acknowledgments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62160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40001"/>
            <a:ext cx="8475133" cy="2215444"/>
          </a:xfrm>
          <a:solidFill>
            <a:srgbClr val="FFFF00"/>
          </a:solidFill>
          <a:ln w="63500">
            <a:solidFill>
              <a:srgbClr val="0000FF"/>
            </a:solidFill>
          </a:ln>
        </p:spPr>
        <p:txBody>
          <a:bodyPr>
            <a:noAutofit/>
          </a:bodyPr>
          <a:lstStyle/>
          <a:p>
            <a:r>
              <a:rPr lang="en-US" sz="3600" dirty="0" smtClean="0">
                <a:solidFill>
                  <a:schemeClr val="bg1"/>
                </a:solidFill>
              </a:rPr>
              <a:t>Understand how radial drift, gas accretion and ice morphology affect snowline locations, and thus the C/O ratio in gas and dust throughout the disk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 smtClean="0">
                <a:solidFill>
                  <a:srgbClr val="FFFF00"/>
                </a:solidFill>
              </a:rPr>
              <a:t>GOAL</a:t>
            </a:r>
            <a:endParaRPr lang="en-US" sz="60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60766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Radial drift of solids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8446911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Gas moves at </a:t>
            </a:r>
            <a:r>
              <a:rPr lang="en-US" dirty="0" smtClean="0">
                <a:solidFill>
                  <a:srgbClr val="FFFF00"/>
                </a:solidFill>
              </a:rPr>
              <a:t>sub-</a:t>
            </a:r>
            <a:r>
              <a:rPr lang="en-US" dirty="0" err="1" smtClean="0">
                <a:solidFill>
                  <a:srgbClr val="FFFF00"/>
                </a:solidFill>
              </a:rPr>
              <a:t>Keplerian</a:t>
            </a:r>
            <a:r>
              <a:rPr lang="en-US" dirty="0" smtClean="0">
                <a:solidFill>
                  <a:srgbClr val="FFFF00"/>
                </a:solidFill>
              </a:rPr>
              <a:t> velocity</a:t>
            </a:r>
            <a:r>
              <a:rPr lang="en-US" dirty="0" smtClean="0"/>
              <a:t>:</a:t>
            </a:r>
          </a:p>
          <a:p>
            <a:pPr marL="0" indent="0">
              <a:buNone/>
            </a:pPr>
            <a:r>
              <a:rPr lang="en-US" dirty="0" smtClean="0"/>
              <a:t>	</a:t>
            </a:r>
            <a:r>
              <a:rPr lang="en-US" dirty="0" err="1" smtClean="0"/>
              <a:t>v</a:t>
            </a:r>
            <a:r>
              <a:rPr lang="en-US" baseline="-25000" dirty="0" err="1" smtClean="0"/>
              <a:t>gas</a:t>
            </a:r>
            <a:r>
              <a:rPr lang="en-US" dirty="0" smtClean="0"/>
              <a:t> ~ </a:t>
            </a:r>
            <a:r>
              <a:rPr lang="en-US" dirty="0" err="1" smtClean="0"/>
              <a:t>v</a:t>
            </a:r>
            <a:r>
              <a:rPr lang="en-US" baseline="-25000" dirty="0" err="1" smtClean="0"/>
              <a:t>K</a:t>
            </a:r>
            <a:r>
              <a:rPr lang="en-US" dirty="0" smtClean="0"/>
              <a:t> (1-c</a:t>
            </a:r>
            <a:r>
              <a:rPr lang="en-US" baseline="-25000" dirty="0" smtClean="0"/>
              <a:t>s</a:t>
            </a:r>
            <a:r>
              <a:rPr lang="en-US" baseline="30000" dirty="0" smtClean="0"/>
              <a:t>2</a:t>
            </a:r>
            <a:r>
              <a:rPr lang="en-US" dirty="0" smtClean="0"/>
              <a:t> / v</a:t>
            </a:r>
            <a:r>
              <a:rPr lang="en-US" baseline="-25000" dirty="0" smtClean="0"/>
              <a:t>k</a:t>
            </a:r>
            <a:r>
              <a:rPr lang="en-US" baseline="30000" dirty="0" smtClean="0"/>
              <a:t>2</a:t>
            </a:r>
            <a:r>
              <a:rPr lang="en-US" dirty="0" smtClean="0"/>
              <a:t>)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>
                <a:solidFill>
                  <a:srgbClr val="FFFF00"/>
                </a:solidFill>
              </a:rPr>
              <a:t>Small particles </a:t>
            </a:r>
            <a:r>
              <a:rPr lang="en-US" dirty="0" smtClean="0"/>
              <a:t>(~micron size) move with the gas</a:t>
            </a:r>
          </a:p>
          <a:p>
            <a:endParaRPr lang="en-US" dirty="0" smtClean="0"/>
          </a:p>
          <a:p>
            <a:r>
              <a:rPr lang="en-US" dirty="0" smtClean="0">
                <a:solidFill>
                  <a:srgbClr val="FFFF00"/>
                </a:solidFill>
              </a:rPr>
              <a:t>Large particles </a:t>
            </a:r>
            <a:r>
              <a:rPr lang="en-US" dirty="0" smtClean="0"/>
              <a:t>(~km size) are unaffected by gas drag</a:t>
            </a:r>
          </a:p>
          <a:p>
            <a:endParaRPr lang="en-US" dirty="0" smtClean="0"/>
          </a:p>
          <a:p>
            <a:r>
              <a:rPr lang="en-US" dirty="0" smtClean="0">
                <a:solidFill>
                  <a:srgbClr val="FFFF00"/>
                </a:solidFill>
              </a:rPr>
              <a:t>“Intermediate sized” particles </a:t>
            </a:r>
            <a:r>
              <a:rPr lang="en-US" dirty="0" smtClean="0"/>
              <a:t>(~cm-m size) experience a headwind and </a:t>
            </a:r>
            <a:r>
              <a:rPr lang="en-US" dirty="0" smtClean="0">
                <a:solidFill>
                  <a:srgbClr val="FFFF00"/>
                </a:solidFill>
              </a:rPr>
              <a:t>drift towards the star</a:t>
            </a:r>
          </a:p>
          <a:p>
            <a:pPr marL="457200" lvl="1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6184282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Gas disk accretes </a:t>
            </a:r>
            <a:r>
              <a:rPr lang="en-US" dirty="0" smtClean="0"/>
              <a:t>onto the central star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alpha-disk prescription: </a:t>
            </a:r>
            <a:r>
              <a:rPr lang="en-US" dirty="0" err="1" smtClean="0"/>
              <a:t>ν</a:t>
            </a:r>
            <a:r>
              <a:rPr lang="en-US" dirty="0" smtClean="0"/>
              <a:t> = α </a:t>
            </a:r>
            <a:r>
              <a:rPr lang="en-US" dirty="0" err="1" smtClean="0"/>
              <a:t>c</a:t>
            </a:r>
            <a:r>
              <a:rPr lang="en-US" baseline="-25000" dirty="0" err="1" smtClean="0"/>
              <a:t>s</a:t>
            </a:r>
            <a:r>
              <a:rPr lang="en-US" dirty="0" smtClean="0"/>
              <a:t> H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445" y="2251284"/>
            <a:ext cx="6886222" cy="423244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731000" y="6136496"/>
            <a:ext cx="14957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solidFill>
                  <a:schemeClr val="bg1"/>
                </a:solidFill>
              </a:rPr>
              <a:t>Armitage</a:t>
            </a:r>
            <a:r>
              <a:rPr lang="en-US" sz="1400" dirty="0" smtClean="0">
                <a:solidFill>
                  <a:schemeClr val="bg1"/>
                </a:solidFill>
              </a:rPr>
              <a:t> 2009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67578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rift_timescales_betaS1_gas_acc_new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400" y="1625080"/>
            <a:ext cx="6725572" cy="504417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Timescales</a:t>
            </a:r>
            <a:r>
              <a:rPr lang="en-US" dirty="0" smtClean="0"/>
              <a:t> for </a:t>
            </a:r>
            <a:r>
              <a:rPr lang="en-US" dirty="0" smtClean="0">
                <a:solidFill>
                  <a:srgbClr val="FFFF00"/>
                </a:solidFill>
              </a:rPr>
              <a:t>desorption</a:t>
            </a:r>
            <a:r>
              <a:rPr lang="en-US" dirty="0" smtClean="0"/>
              <a:t>, </a:t>
            </a:r>
            <a:r>
              <a:rPr lang="en-US" dirty="0" smtClean="0">
                <a:solidFill>
                  <a:srgbClr val="FFFF00"/>
                </a:solidFill>
              </a:rPr>
              <a:t>radial drift </a:t>
            </a:r>
            <a:r>
              <a:rPr lang="en-US" dirty="0" smtClean="0"/>
              <a:t>and </a:t>
            </a:r>
            <a:r>
              <a:rPr lang="en-US" dirty="0" smtClean="0">
                <a:solidFill>
                  <a:srgbClr val="FFFF00"/>
                </a:solidFill>
              </a:rPr>
              <a:t>gas accretion </a:t>
            </a:r>
            <a:r>
              <a:rPr lang="en-US" dirty="0" smtClean="0"/>
              <a:t>ARE comparable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781632" y="6364561"/>
            <a:ext cx="32698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Piso, Oberg, </a:t>
            </a:r>
            <a:r>
              <a:rPr lang="en-US" sz="1400" dirty="0" err="1" smtClean="0">
                <a:solidFill>
                  <a:schemeClr val="bg1"/>
                </a:solidFill>
              </a:rPr>
              <a:t>Birnstiel</a:t>
            </a:r>
            <a:r>
              <a:rPr lang="en-US" sz="1400" dirty="0" smtClean="0">
                <a:solidFill>
                  <a:schemeClr val="bg1"/>
                </a:solidFill>
              </a:rPr>
              <a:t>, Murray-Clay  (2015)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58317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8"/>
            <a:ext cx="8229600" cy="1143000"/>
          </a:xfrm>
        </p:spPr>
        <p:txBody>
          <a:bodyPr>
            <a:noAutofit/>
          </a:bodyPr>
          <a:lstStyle/>
          <a:p>
            <a:r>
              <a:rPr lang="en-US" sz="3600" dirty="0" smtClean="0"/>
              <a:t>We determined </a:t>
            </a:r>
            <a:r>
              <a:rPr lang="en-US" sz="3600" dirty="0" smtClean="0">
                <a:solidFill>
                  <a:srgbClr val="FFFF00"/>
                </a:solidFill>
              </a:rPr>
              <a:t>upper limits </a:t>
            </a:r>
            <a:r>
              <a:rPr lang="en-US" sz="3600" dirty="0" smtClean="0"/>
              <a:t>for the </a:t>
            </a:r>
            <a:r>
              <a:rPr lang="en-US" sz="3600" dirty="0" smtClean="0">
                <a:solidFill>
                  <a:srgbClr val="FFFF00"/>
                </a:solidFill>
              </a:rPr>
              <a:t>C/O ratio</a:t>
            </a:r>
            <a:r>
              <a:rPr lang="en-US" sz="3600" dirty="0" smtClean="0"/>
              <a:t> across the disk</a:t>
            </a:r>
            <a:endParaRPr lang="en-US" sz="3600" dirty="0"/>
          </a:p>
        </p:txBody>
      </p:sp>
      <p:pic>
        <p:nvPicPr>
          <p:cNvPr id="3" name="Picture 2" descr="C_O_ratio_passive_active_disk_many_colorbar_complete_new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1445" y="1163638"/>
            <a:ext cx="5446888" cy="544688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281688" y="6310521"/>
            <a:ext cx="32698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Piso, Oberg, </a:t>
            </a:r>
            <a:r>
              <a:rPr lang="en-US" sz="1400" dirty="0" err="1" smtClean="0">
                <a:solidFill>
                  <a:schemeClr val="bg1"/>
                </a:solidFill>
              </a:rPr>
              <a:t>Birnstiel</a:t>
            </a:r>
            <a:r>
              <a:rPr lang="en-US" sz="1400" dirty="0" smtClean="0">
                <a:solidFill>
                  <a:schemeClr val="bg1"/>
                </a:solidFill>
              </a:rPr>
              <a:t>, Murray-Clay  (2015)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80429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figure_1_ana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195" y="892588"/>
            <a:ext cx="4462951" cy="557868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03641"/>
            <a:ext cx="8229600" cy="1143000"/>
          </a:xfrm>
        </p:spPr>
        <p:txBody>
          <a:bodyPr>
            <a:normAutofit/>
          </a:bodyPr>
          <a:lstStyle/>
          <a:p>
            <a:r>
              <a:rPr lang="en-US" sz="3400" dirty="0" smtClean="0"/>
              <a:t>Ice Morphology</a:t>
            </a:r>
            <a:endParaRPr lang="en-US" sz="3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544" y="2094045"/>
            <a:ext cx="3940923" cy="37557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/>
              <a:t>The </a:t>
            </a:r>
            <a:r>
              <a:rPr lang="en-US" sz="2400" dirty="0">
                <a:solidFill>
                  <a:srgbClr val="FFFF00"/>
                </a:solidFill>
              </a:rPr>
              <a:t>binding energies </a:t>
            </a:r>
            <a:r>
              <a:rPr lang="en-US" sz="2400" dirty="0"/>
              <a:t>of </a:t>
            </a:r>
            <a:r>
              <a:rPr lang="en-US" sz="2400" dirty="0">
                <a:solidFill>
                  <a:srgbClr val="FFFF00"/>
                </a:solidFill>
              </a:rPr>
              <a:t>CO</a:t>
            </a:r>
            <a:r>
              <a:rPr lang="en-US" sz="2400" dirty="0"/>
              <a:t> </a:t>
            </a:r>
            <a:r>
              <a:rPr lang="en-US" sz="2400" dirty="0" smtClean="0"/>
              <a:t>varies </a:t>
            </a:r>
            <a:r>
              <a:rPr lang="en-US" sz="2400" dirty="0"/>
              <a:t>by a factor of ~</a:t>
            </a:r>
            <a:r>
              <a:rPr lang="en-US" sz="2400" dirty="0">
                <a:solidFill>
                  <a:srgbClr val="FFFF00"/>
                </a:solidFill>
              </a:rPr>
              <a:t>1.7</a:t>
            </a:r>
            <a:r>
              <a:rPr lang="en-US" sz="2400" dirty="0"/>
              <a:t> depending on whether CO </a:t>
            </a:r>
            <a:r>
              <a:rPr lang="en-US" sz="2400" dirty="0" smtClean="0"/>
              <a:t>is </a:t>
            </a:r>
            <a:r>
              <a:rPr lang="en-US" sz="2400" dirty="0" smtClean="0">
                <a:solidFill>
                  <a:srgbClr val="FFFF00"/>
                </a:solidFill>
              </a:rPr>
              <a:t>pure</a:t>
            </a:r>
            <a:r>
              <a:rPr lang="en-US" sz="2400" dirty="0" smtClean="0"/>
              <a:t> </a:t>
            </a:r>
            <a:r>
              <a:rPr lang="en-US" sz="2400" dirty="0"/>
              <a:t>or </a:t>
            </a:r>
            <a:r>
              <a:rPr lang="en-US" sz="2400" dirty="0">
                <a:solidFill>
                  <a:srgbClr val="FFFF00"/>
                </a:solidFill>
              </a:rPr>
              <a:t>water dominated </a:t>
            </a:r>
            <a:r>
              <a:rPr lang="en-US" sz="2400" dirty="0" smtClean="0">
                <a:solidFill>
                  <a:srgbClr val="FFFF00"/>
                </a:solidFill>
              </a:rPr>
              <a:t>ice</a:t>
            </a:r>
            <a:endParaRPr lang="en-US" sz="2400" dirty="0">
              <a:solidFill>
                <a:srgbClr val="FFFF00"/>
              </a:solidFill>
            </a:endParaRPr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202123" y="6163500"/>
            <a:ext cx="3430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Credit: Edith </a:t>
            </a:r>
            <a:r>
              <a:rPr lang="en-US" sz="1400" dirty="0" err="1" smtClean="0">
                <a:solidFill>
                  <a:schemeClr val="bg1"/>
                </a:solidFill>
              </a:rPr>
              <a:t>Fayolle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10574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_O_water_ic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89" y="1901621"/>
            <a:ext cx="6034493" cy="48275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2518"/>
            <a:ext cx="8229600" cy="1143000"/>
          </a:xfrm>
        </p:spPr>
        <p:txBody>
          <a:bodyPr>
            <a:normAutofit/>
          </a:bodyPr>
          <a:lstStyle/>
          <a:p>
            <a:r>
              <a:rPr lang="en-US" sz="3000" dirty="0" smtClean="0">
                <a:solidFill>
                  <a:srgbClr val="FFFF00"/>
                </a:solidFill>
              </a:rPr>
              <a:t>Disk dynamics </a:t>
            </a:r>
            <a:r>
              <a:rPr lang="en-US" sz="3000" dirty="0" smtClean="0"/>
              <a:t>and </a:t>
            </a:r>
            <a:r>
              <a:rPr lang="en-US" sz="3000" dirty="0" smtClean="0">
                <a:solidFill>
                  <a:srgbClr val="FFFF00"/>
                </a:solidFill>
              </a:rPr>
              <a:t>ice morphology </a:t>
            </a:r>
            <a:r>
              <a:rPr lang="en-US" sz="3000" dirty="0" smtClean="0"/>
              <a:t>may change the </a:t>
            </a:r>
            <a:r>
              <a:rPr lang="en-US" sz="3000" dirty="0" smtClean="0">
                <a:solidFill>
                  <a:srgbClr val="FFFF00"/>
                </a:solidFill>
              </a:rPr>
              <a:t>CO</a:t>
            </a:r>
            <a:r>
              <a:rPr lang="en-US" sz="3000" dirty="0" smtClean="0"/>
              <a:t> snowline location by a </a:t>
            </a:r>
            <a:r>
              <a:rPr lang="en-US" sz="3000" dirty="0" smtClean="0">
                <a:solidFill>
                  <a:srgbClr val="FFFF00"/>
                </a:solidFill>
              </a:rPr>
              <a:t>factor of 7</a:t>
            </a:r>
            <a:r>
              <a:rPr lang="en-US" sz="3000" dirty="0" smtClean="0"/>
              <a:t>!</a:t>
            </a:r>
            <a:endParaRPr lang="en-US" sz="3000" baseline="-25000" dirty="0"/>
          </a:p>
        </p:txBody>
      </p:sp>
      <p:sp>
        <p:nvSpPr>
          <p:cNvPr id="6" name="TextBox 5"/>
          <p:cNvSpPr txBox="1"/>
          <p:nvPr/>
        </p:nvSpPr>
        <p:spPr>
          <a:xfrm>
            <a:off x="4077682" y="6424817"/>
            <a:ext cx="3430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Piso, </a:t>
            </a:r>
            <a:r>
              <a:rPr lang="en-US" sz="1400" dirty="0" err="1" smtClean="0">
                <a:solidFill>
                  <a:schemeClr val="bg1"/>
                </a:solidFill>
              </a:rPr>
              <a:t>Pegues</a:t>
            </a:r>
            <a:r>
              <a:rPr lang="en-US" sz="1400" dirty="0" smtClean="0">
                <a:solidFill>
                  <a:schemeClr val="bg1"/>
                </a:solidFill>
              </a:rPr>
              <a:t>, Oberg (2016)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41414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_O_water_ic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89" y="1901621"/>
            <a:ext cx="6034493" cy="48275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2518"/>
            <a:ext cx="8229600" cy="1143000"/>
          </a:xfrm>
        </p:spPr>
        <p:txBody>
          <a:bodyPr>
            <a:normAutofit/>
          </a:bodyPr>
          <a:lstStyle/>
          <a:p>
            <a:r>
              <a:rPr lang="en-US" sz="3000" dirty="0" smtClean="0">
                <a:solidFill>
                  <a:srgbClr val="FFFF00"/>
                </a:solidFill>
              </a:rPr>
              <a:t>Disk dynamics </a:t>
            </a:r>
            <a:r>
              <a:rPr lang="en-US" sz="3000" dirty="0" smtClean="0"/>
              <a:t>and </a:t>
            </a:r>
            <a:r>
              <a:rPr lang="en-US" sz="3000" dirty="0" smtClean="0">
                <a:solidFill>
                  <a:srgbClr val="FFFF00"/>
                </a:solidFill>
              </a:rPr>
              <a:t>ice morphology </a:t>
            </a:r>
            <a:r>
              <a:rPr lang="en-US" sz="3000" dirty="0" smtClean="0"/>
              <a:t>may change the </a:t>
            </a:r>
            <a:r>
              <a:rPr lang="en-US" sz="3000" dirty="0" smtClean="0">
                <a:solidFill>
                  <a:srgbClr val="FFFF00"/>
                </a:solidFill>
              </a:rPr>
              <a:t>CO</a:t>
            </a:r>
            <a:r>
              <a:rPr lang="en-US" sz="3000" dirty="0" smtClean="0"/>
              <a:t> snowline location by a </a:t>
            </a:r>
            <a:r>
              <a:rPr lang="en-US" sz="3000" dirty="0" smtClean="0">
                <a:solidFill>
                  <a:srgbClr val="FFFF00"/>
                </a:solidFill>
              </a:rPr>
              <a:t>factor of 7</a:t>
            </a:r>
            <a:r>
              <a:rPr lang="en-US" sz="3000" dirty="0" smtClean="0"/>
              <a:t>!</a:t>
            </a:r>
            <a:endParaRPr lang="en-US" sz="3000" baseline="-25000" dirty="0"/>
          </a:p>
        </p:txBody>
      </p:sp>
      <p:cxnSp>
        <p:nvCxnSpPr>
          <p:cNvPr id="41" name="Straight Arrow Connector 40"/>
          <p:cNvCxnSpPr/>
          <p:nvPr/>
        </p:nvCxnSpPr>
        <p:spPr>
          <a:xfrm flipH="1">
            <a:off x="2004255" y="1681430"/>
            <a:ext cx="65310" cy="925995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1801310" y="1302383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</a:t>
            </a:r>
            <a:r>
              <a:rPr lang="en-US" baseline="-25000" dirty="0" smtClean="0"/>
              <a:t>2</a:t>
            </a:r>
            <a:r>
              <a:rPr lang="en-US" dirty="0" smtClean="0"/>
              <a:t>O</a:t>
            </a:r>
            <a:endParaRPr lang="en-US" dirty="0"/>
          </a:p>
        </p:txBody>
      </p:sp>
      <p:cxnSp>
        <p:nvCxnSpPr>
          <p:cNvPr id="45" name="Straight Arrow Connector 44"/>
          <p:cNvCxnSpPr/>
          <p:nvPr/>
        </p:nvCxnSpPr>
        <p:spPr>
          <a:xfrm flipH="1">
            <a:off x="2957035" y="1671715"/>
            <a:ext cx="65308" cy="669960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3975122" y="1671715"/>
            <a:ext cx="0" cy="1395049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2697152" y="1312098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</a:t>
            </a:r>
            <a:r>
              <a:rPr lang="en-US" baseline="-25000" dirty="0" smtClean="0"/>
              <a:t>2</a:t>
            </a:r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3651752" y="1308502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O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077682" y="6424817"/>
            <a:ext cx="3430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Piso, </a:t>
            </a:r>
            <a:r>
              <a:rPr lang="en-US" sz="1400" dirty="0" err="1" smtClean="0">
                <a:solidFill>
                  <a:schemeClr val="bg1"/>
                </a:solidFill>
              </a:rPr>
              <a:t>Pegues</a:t>
            </a:r>
            <a:r>
              <a:rPr lang="en-US" sz="1400" dirty="0" smtClean="0">
                <a:solidFill>
                  <a:schemeClr val="bg1"/>
                </a:solidFill>
              </a:rPr>
              <a:t>, Oberg (2016)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9027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_O_water_ic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89" y="1901621"/>
            <a:ext cx="6034493" cy="48275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2518"/>
            <a:ext cx="8229600" cy="1143000"/>
          </a:xfrm>
        </p:spPr>
        <p:txBody>
          <a:bodyPr>
            <a:normAutofit/>
          </a:bodyPr>
          <a:lstStyle/>
          <a:p>
            <a:r>
              <a:rPr lang="en-US" sz="3000" dirty="0" smtClean="0">
                <a:solidFill>
                  <a:srgbClr val="FFFF00"/>
                </a:solidFill>
              </a:rPr>
              <a:t>Disk dynamics </a:t>
            </a:r>
            <a:r>
              <a:rPr lang="en-US" sz="3000" dirty="0" smtClean="0"/>
              <a:t>and </a:t>
            </a:r>
            <a:r>
              <a:rPr lang="en-US" sz="3000" dirty="0" smtClean="0">
                <a:solidFill>
                  <a:srgbClr val="FFFF00"/>
                </a:solidFill>
              </a:rPr>
              <a:t>ice morphology </a:t>
            </a:r>
            <a:r>
              <a:rPr lang="en-US" sz="3000" dirty="0" smtClean="0"/>
              <a:t>may change the </a:t>
            </a:r>
            <a:r>
              <a:rPr lang="en-US" sz="3000" dirty="0" smtClean="0">
                <a:solidFill>
                  <a:srgbClr val="FFFF00"/>
                </a:solidFill>
              </a:rPr>
              <a:t>CO</a:t>
            </a:r>
            <a:r>
              <a:rPr lang="en-US" sz="3000" dirty="0" smtClean="0"/>
              <a:t> snowline location by a </a:t>
            </a:r>
            <a:r>
              <a:rPr lang="en-US" sz="3000" dirty="0" smtClean="0">
                <a:solidFill>
                  <a:srgbClr val="FFFF00"/>
                </a:solidFill>
              </a:rPr>
              <a:t>factor of 7</a:t>
            </a:r>
            <a:r>
              <a:rPr lang="en-US" sz="3000" dirty="0" smtClean="0"/>
              <a:t>!</a:t>
            </a:r>
            <a:endParaRPr lang="en-US" sz="3000" baseline="-25000" dirty="0"/>
          </a:p>
        </p:txBody>
      </p:sp>
      <p:cxnSp>
        <p:nvCxnSpPr>
          <p:cNvPr id="41" name="Straight Arrow Connector 40"/>
          <p:cNvCxnSpPr/>
          <p:nvPr/>
        </p:nvCxnSpPr>
        <p:spPr>
          <a:xfrm flipH="1">
            <a:off x="2004255" y="1681430"/>
            <a:ext cx="65310" cy="925995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1801310" y="1302383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</a:t>
            </a:r>
            <a:r>
              <a:rPr lang="en-US" baseline="-25000" dirty="0" smtClean="0"/>
              <a:t>2</a:t>
            </a:r>
            <a:r>
              <a:rPr lang="en-US" dirty="0" smtClean="0"/>
              <a:t>O</a:t>
            </a:r>
            <a:endParaRPr lang="en-US" dirty="0"/>
          </a:p>
        </p:txBody>
      </p:sp>
      <p:cxnSp>
        <p:nvCxnSpPr>
          <p:cNvPr id="45" name="Straight Arrow Connector 44"/>
          <p:cNvCxnSpPr/>
          <p:nvPr/>
        </p:nvCxnSpPr>
        <p:spPr>
          <a:xfrm flipH="1">
            <a:off x="2957035" y="1671715"/>
            <a:ext cx="65308" cy="669960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3975122" y="1671715"/>
            <a:ext cx="0" cy="1395049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2697152" y="1312098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</a:t>
            </a:r>
            <a:r>
              <a:rPr lang="en-US" baseline="-25000" dirty="0" smtClean="0"/>
              <a:t>2</a:t>
            </a:r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3651752" y="1308502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O</a:t>
            </a: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3891643" y="2816281"/>
            <a:ext cx="2306850" cy="574722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4200071" y="2816281"/>
            <a:ext cx="1998422" cy="658076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6236505" y="2483361"/>
            <a:ext cx="29455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Disk dynamics</a:t>
            </a:r>
          </a:p>
          <a:p>
            <a:r>
              <a:rPr lang="en-US" sz="2400" dirty="0" smtClean="0"/>
              <a:t> =&gt; factor of </a:t>
            </a:r>
            <a:r>
              <a:rPr lang="en-US" sz="2400" dirty="0" smtClean="0">
                <a:solidFill>
                  <a:srgbClr val="FFFF00"/>
                </a:solidFill>
              </a:rPr>
              <a:t>~2</a:t>
            </a:r>
            <a:endParaRPr lang="en-US" sz="2400" dirty="0">
              <a:solidFill>
                <a:srgbClr val="FFFF00"/>
              </a:solidFill>
            </a:endParaRPr>
          </a:p>
        </p:txBody>
      </p:sp>
      <p:cxnSp>
        <p:nvCxnSpPr>
          <p:cNvPr id="37" name="Straight Arrow Connector 36"/>
          <p:cNvCxnSpPr/>
          <p:nvPr/>
        </p:nvCxnSpPr>
        <p:spPr>
          <a:xfrm flipH="1">
            <a:off x="3230563" y="2816281"/>
            <a:ext cx="2967931" cy="2172438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H="1">
            <a:off x="3623469" y="2816281"/>
            <a:ext cx="2575025" cy="2247844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077682" y="6424817"/>
            <a:ext cx="3430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Piso, </a:t>
            </a:r>
            <a:r>
              <a:rPr lang="en-US" sz="1400" dirty="0" err="1" smtClean="0">
                <a:solidFill>
                  <a:schemeClr val="bg1"/>
                </a:solidFill>
              </a:rPr>
              <a:t>Pegues</a:t>
            </a:r>
            <a:r>
              <a:rPr lang="en-US" sz="1400" dirty="0" smtClean="0">
                <a:solidFill>
                  <a:schemeClr val="bg1"/>
                </a:solidFill>
              </a:rPr>
              <a:t>, Oberg (2016)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9813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_O_water_ic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89" y="1901621"/>
            <a:ext cx="6034493" cy="48275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2518"/>
            <a:ext cx="8229600" cy="1143000"/>
          </a:xfrm>
        </p:spPr>
        <p:txBody>
          <a:bodyPr>
            <a:normAutofit/>
          </a:bodyPr>
          <a:lstStyle/>
          <a:p>
            <a:r>
              <a:rPr lang="en-US" sz="3000" dirty="0" smtClean="0">
                <a:solidFill>
                  <a:srgbClr val="FFFF00"/>
                </a:solidFill>
              </a:rPr>
              <a:t>Disk dynamics </a:t>
            </a:r>
            <a:r>
              <a:rPr lang="en-US" sz="3000" dirty="0" smtClean="0"/>
              <a:t>and </a:t>
            </a:r>
            <a:r>
              <a:rPr lang="en-US" sz="3000" dirty="0" smtClean="0">
                <a:solidFill>
                  <a:srgbClr val="FFFF00"/>
                </a:solidFill>
              </a:rPr>
              <a:t>ice morphology </a:t>
            </a:r>
            <a:r>
              <a:rPr lang="en-US" sz="3000" dirty="0" smtClean="0"/>
              <a:t>may change the </a:t>
            </a:r>
            <a:r>
              <a:rPr lang="en-US" sz="3000" dirty="0" smtClean="0">
                <a:solidFill>
                  <a:srgbClr val="FFFF00"/>
                </a:solidFill>
              </a:rPr>
              <a:t>CO</a:t>
            </a:r>
            <a:r>
              <a:rPr lang="en-US" sz="3000" dirty="0" smtClean="0"/>
              <a:t> snowline location by a </a:t>
            </a:r>
            <a:r>
              <a:rPr lang="en-US" sz="3000" dirty="0" smtClean="0">
                <a:solidFill>
                  <a:srgbClr val="FFFF00"/>
                </a:solidFill>
              </a:rPr>
              <a:t>factor of 7</a:t>
            </a:r>
            <a:r>
              <a:rPr lang="en-US" sz="3000" dirty="0" smtClean="0"/>
              <a:t>!</a:t>
            </a:r>
            <a:endParaRPr lang="en-US" sz="3000" baseline="-25000" dirty="0"/>
          </a:p>
        </p:txBody>
      </p:sp>
      <p:cxnSp>
        <p:nvCxnSpPr>
          <p:cNvPr id="41" name="Straight Arrow Connector 40"/>
          <p:cNvCxnSpPr/>
          <p:nvPr/>
        </p:nvCxnSpPr>
        <p:spPr>
          <a:xfrm flipH="1">
            <a:off x="2004255" y="1681430"/>
            <a:ext cx="65310" cy="925995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1801310" y="1302383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</a:t>
            </a:r>
            <a:r>
              <a:rPr lang="en-US" baseline="-25000" dirty="0" smtClean="0"/>
              <a:t>2</a:t>
            </a:r>
            <a:r>
              <a:rPr lang="en-US" dirty="0" smtClean="0"/>
              <a:t>O</a:t>
            </a:r>
            <a:endParaRPr lang="en-US" dirty="0"/>
          </a:p>
        </p:txBody>
      </p:sp>
      <p:cxnSp>
        <p:nvCxnSpPr>
          <p:cNvPr id="45" name="Straight Arrow Connector 44"/>
          <p:cNvCxnSpPr/>
          <p:nvPr/>
        </p:nvCxnSpPr>
        <p:spPr>
          <a:xfrm flipH="1">
            <a:off x="2957035" y="1671715"/>
            <a:ext cx="65308" cy="669960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3975122" y="1671715"/>
            <a:ext cx="0" cy="1395049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2697152" y="1312098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</a:t>
            </a:r>
            <a:r>
              <a:rPr lang="en-US" baseline="-25000" dirty="0" smtClean="0"/>
              <a:t>2</a:t>
            </a:r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3651752" y="1308502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O</a:t>
            </a: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3891643" y="2816281"/>
            <a:ext cx="2306850" cy="574722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4200071" y="2816281"/>
            <a:ext cx="1998422" cy="658076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6236505" y="2483361"/>
            <a:ext cx="29455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Disk dynamics</a:t>
            </a:r>
          </a:p>
          <a:p>
            <a:r>
              <a:rPr lang="en-US" sz="2400" dirty="0" smtClean="0"/>
              <a:t> =&gt; factor of </a:t>
            </a:r>
            <a:r>
              <a:rPr lang="en-US" sz="2400" dirty="0" smtClean="0">
                <a:solidFill>
                  <a:srgbClr val="FFFF00"/>
                </a:solidFill>
              </a:rPr>
              <a:t>~2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249334" y="3438841"/>
            <a:ext cx="29455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Ice morphology </a:t>
            </a:r>
          </a:p>
          <a:p>
            <a:r>
              <a:rPr lang="en-US" sz="2400" dirty="0" smtClean="0"/>
              <a:t>=&gt; factor of </a:t>
            </a:r>
            <a:r>
              <a:rPr lang="en-US" sz="2400" dirty="0" smtClean="0">
                <a:solidFill>
                  <a:srgbClr val="FFFF00"/>
                </a:solidFill>
              </a:rPr>
              <a:t>~3-4</a:t>
            </a:r>
            <a:endParaRPr lang="en-US" sz="2400" dirty="0">
              <a:solidFill>
                <a:srgbClr val="FFFF00"/>
              </a:solidFill>
            </a:endParaRPr>
          </a:p>
        </p:txBody>
      </p:sp>
      <p:cxnSp>
        <p:nvCxnSpPr>
          <p:cNvPr id="37" name="Straight Arrow Connector 36"/>
          <p:cNvCxnSpPr/>
          <p:nvPr/>
        </p:nvCxnSpPr>
        <p:spPr>
          <a:xfrm flipH="1" flipV="1">
            <a:off x="3975122" y="3474357"/>
            <a:ext cx="2274213" cy="364868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H="1">
            <a:off x="3343891" y="3839223"/>
            <a:ext cx="2905443" cy="1394472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4077682" y="6424817"/>
            <a:ext cx="3430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Piso, </a:t>
            </a:r>
            <a:r>
              <a:rPr lang="en-US" sz="1400" dirty="0" err="1" smtClean="0">
                <a:solidFill>
                  <a:schemeClr val="bg1"/>
                </a:solidFill>
              </a:rPr>
              <a:t>Pegues</a:t>
            </a:r>
            <a:r>
              <a:rPr lang="en-US" sz="1400" dirty="0" smtClean="0">
                <a:solidFill>
                  <a:schemeClr val="bg1"/>
                </a:solidFill>
              </a:rPr>
              <a:t>, Oberg (2016)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5293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61662"/>
            <a:ext cx="8229600" cy="570832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Karin </a:t>
            </a:r>
            <a:r>
              <a:rPr lang="en-US" sz="2500" dirty="0" err="1" smtClean="0">
                <a:solidFill>
                  <a:srgbClr val="FFFFFF"/>
                </a:solidFill>
              </a:rPr>
              <a:t>Öberg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Ruth Murray-Clay</a:t>
            </a:r>
          </a:p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Rosanne </a:t>
            </a:r>
            <a:r>
              <a:rPr lang="en-US" sz="2500" dirty="0">
                <a:solidFill>
                  <a:srgbClr val="FFFFFF"/>
                </a:solidFill>
              </a:rPr>
              <a:t>D</a:t>
            </a:r>
            <a:r>
              <a:rPr lang="en-US" sz="2500" dirty="0" smtClean="0">
                <a:solidFill>
                  <a:srgbClr val="FFFFFF"/>
                </a:solidFill>
              </a:rPr>
              <a:t>i Stefano</a:t>
            </a:r>
          </a:p>
          <a:p>
            <a:pPr marL="0" indent="0" algn="ctr">
              <a:buNone/>
            </a:pPr>
            <a:r>
              <a:rPr lang="en-US" sz="2500" dirty="0" err="1" smtClean="0">
                <a:solidFill>
                  <a:srgbClr val="FFFFFF"/>
                </a:solidFill>
              </a:rPr>
              <a:t>Til</a:t>
            </a:r>
            <a:r>
              <a:rPr lang="en-US" sz="2500" dirty="0" smtClean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Birnstiel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 err="1" smtClean="0">
                <a:solidFill>
                  <a:srgbClr val="FFFFFF"/>
                </a:solidFill>
              </a:rPr>
              <a:t>Jamila</a:t>
            </a:r>
            <a:r>
              <a:rPr lang="en-US" sz="2500" dirty="0" smtClean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Pegues</a:t>
            </a:r>
            <a:r>
              <a:rPr lang="en-US" sz="2500" dirty="0" smtClean="0">
                <a:solidFill>
                  <a:srgbClr val="FFFFFF"/>
                </a:solidFill>
              </a:rPr>
              <a:t>, Andrew </a:t>
            </a:r>
            <a:r>
              <a:rPr lang="en-US" sz="2500" dirty="0" err="1" smtClean="0">
                <a:solidFill>
                  <a:srgbClr val="FFFFFF"/>
                </a:solidFill>
              </a:rPr>
              <a:t>Youdin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endParaRPr lang="en-US" sz="2500" dirty="0">
              <a:solidFill>
                <a:srgbClr val="FFFFFF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Acknowledgments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595818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_O_water_ic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89" y="1901621"/>
            <a:ext cx="6034493" cy="48275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2518"/>
            <a:ext cx="8229600" cy="1143000"/>
          </a:xfrm>
        </p:spPr>
        <p:txBody>
          <a:bodyPr>
            <a:normAutofit/>
          </a:bodyPr>
          <a:lstStyle/>
          <a:p>
            <a:r>
              <a:rPr lang="en-US" sz="3000" dirty="0" smtClean="0">
                <a:solidFill>
                  <a:srgbClr val="FFFF00"/>
                </a:solidFill>
              </a:rPr>
              <a:t>Disk dynamics </a:t>
            </a:r>
            <a:r>
              <a:rPr lang="en-US" sz="3000" dirty="0" smtClean="0"/>
              <a:t>and </a:t>
            </a:r>
            <a:r>
              <a:rPr lang="en-US" sz="3000" dirty="0" smtClean="0">
                <a:solidFill>
                  <a:srgbClr val="FFFF00"/>
                </a:solidFill>
              </a:rPr>
              <a:t>ice morphology </a:t>
            </a:r>
            <a:r>
              <a:rPr lang="en-US" sz="3000" dirty="0" smtClean="0"/>
              <a:t>may change the </a:t>
            </a:r>
            <a:r>
              <a:rPr lang="en-US" sz="3000" dirty="0" smtClean="0">
                <a:solidFill>
                  <a:srgbClr val="FFFF00"/>
                </a:solidFill>
              </a:rPr>
              <a:t>CO</a:t>
            </a:r>
            <a:r>
              <a:rPr lang="en-US" sz="3000" dirty="0" smtClean="0"/>
              <a:t> snowline location by a </a:t>
            </a:r>
            <a:r>
              <a:rPr lang="en-US" sz="3000" dirty="0" smtClean="0">
                <a:solidFill>
                  <a:srgbClr val="FFFF00"/>
                </a:solidFill>
              </a:rPr>
              <a:t>factor of 7</a:t>
            </a:r>
            <a:r>
              <a:rPr lang="en-US" sz="3000" dirty="0" smtClean="0"/>
              <a:t>!</a:t>
            </a:r>
            <a:endParaRPr lang="en-US" sz="3000" baseline="-25000" dirty="0"/>
          </a:p>
        </p:txBody>
      </p:sp>
      <p:cxnSp>
        <p:nvCxnSpPr>
          <p:cNvPr id="41" name="Straight Arrow Connector 40"/>
          <p:cNvCxnSpPr/>
          <p:nvPr/>
        </p:nvCxnSpPr>
        <p:spPr>
          <a:xfrm flipH="1">
            <a:off x="2004255" y="1681430"/>
            <a:ext cx="65310" cy="925995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1801310" y="1302383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</a:t>
            </a:r>
            <a:r>
              <a:rPr lang="en-US" baseline="-25000" dirty="0" smtClean="0"/>
              <a:t>2</a:t>
            </a:r>
            <a:r>
              <a:rPr lang="en-US" dirty="0" smtClean="0"/>
              <a:t>O</a:t>
            </a:r>
            <a:endParaRPr lang="en-US" dirty="0"/>
          </a:p>
        </p:txBody>
      </p:sp>
      <p:cxnSp>
        <p:nvCxnSpPr>
          <p:cNvPr id="45" name="Straight Arrow Connector 44"/>
          <p:cNvCxnSpPr/>
          <p:nvPr/>
        </p:nvCxnSpPr>
        <p:spPr>
          <a:xfrm flipH="1">
            <a:off x="2957035" y="1671715"/>
            <a:ext cx="65308" cy="669960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3975122" y="1671715"/>
            <a:ext cx="0" cy="1395049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2697152" y="1312098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</a:t>
            </a:r>
            <a:r>
              <a:rPr lang="en-US" baseline="-25000" dirty="0" smtClean="0"/>
              <a:t>2</a:t>
            </a:r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3651752" y="1308502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O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6236505" y="2483361"/>
            <a:ext cx="29455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Disk dynamics</a:t>
            </a:r>
          </a:p>
          <a:p>
            <a:r>
              <a:rPr lang="en-US" sz="2400" dirty="0" smtClean="0"/>
              <a:t> =&gt; factor of </a:t>
            </a:r>
            <a:r>
              <a:rPr lang="en-US" sz="2400" dirty="0" smtClean="0">
                <a:solidFill>
                  <a:srgbClr val="FFFF00"/>
                </a:solidFill>
              </a:rPr>
              <a:t>~2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249334" y="3438841"/>
            <a:ext cx="29455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Ice morphology </a:t>
            </a:r>
          </a:p>
          <a:p>
            <a:r>
              <a:rPr lang="en-US" sz="2400" dirty="0" smtClean="0"/>
              <a:t>=&gt; factor of </a:t>
            </a:r>
            <a:r>
              <a:rPr lang="en-US" sz="2400" dirty="0" smtClean="0">
                <a:solidFill>
                  <a:srgbClr val="FFFF00"/>
                </a:solidFill>
              </a:rPr>
              <a:t>~3-4</a:t>
            </a:r>
            <a:endParaRPr lang="en-US" sz="2400" dirty="0">
              <a:solidFill>
                <a:srgbClr val="FFFF00"/>
              </a:solidFill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 flipH="1" flipV="1">
            <a:off x="4204306" y="3314358"/>
            <a:ext cx="2554077" cy="1571408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3204323" y="4885765"/>
            <a:ext cx="3554058" cy="318177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765731" y="4562599"/>
            <a:ext cx="22298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FF00"/>
                </a:solidFill>
              </a:rPr>
              <a:t>CO</a:t>
            </a:r>
            <a:r>
              <a:rPr lang="en-US" sz="2400" dirty="0" smtClean="0"/>
              <a:t> snowlines span </a:t>
            </a:r>
            <a:r>
              <a:rPr lang="en-US" sz="2400" dirty="0">
                <a:solidFill>
                  <a:srgbClr val="FFFF00"/>
                </a:solidFill>
              </a:rPr>
              <a:t>9</a:t>
            </a:r>
            <a:r>
              <a:rPr lang="en-US" sz="2400" dirty="0" smtClean="0">
                <a:solidFill>
                  <a:srgbClr val="FFFF00"/>
                </a:solidFill>
              </a:rPr>
              <a:t>-61 AU</a:t>
            </a:r>
            <a:r>
              <a:rPr lang="en-US" sz="2400" dirty="0" smtClean="0"/>
              <a:t>!</a:t>
            </a:r>
            <a:endParaRPr lang="en-US" sz="2400" dirty="0"/>
          </a:p>
        </p:txBody>
      </p:sp>
      <p:sp>
        <p:nvSpPr>
          <p:cNvPr id="16" name="TextBox 15"/>
          <p:cNvSpPr txBox="1"/>
          <p:nvPr/>
        </p:nvSpPr>
        <p:spPr>
          <a:xfrm>
            <a:off x="4077682" y="6424817"/>
            <a:ext cx="3430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Piso, </a:t>
            </a:r>
            <a:r>
              <a:rPr lang="en-US" sz="1400" dirty="0" err="1" smtClean="0">
                <a:solidFill>
                  <a:schemeClr val="bg1"/>
                </a:solidFill>
              </a:rPr>
              <a:t>Pegues</a:t>
            </a:r>
            <a:r>
              <a:rPr lang="en-US" sz="1400" dirty="0" smtClean="0">
                <a:solidFill>
                  <a:schemeClr val="bg1"/>
                </a:solidFill>
              </a:rPr>
              <a:t>, Oberg (2016)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36824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76622"/>
            <a:ext cx="8229600" cy="1143000"/>
          </a:xfrm>
        </p:spPr>
        <p:txBody>
          <a:bodyPr>
            <a:normAutofit/>
          </a:bodyPr>
          <a:lstStyle/>
          <a:p>
            <a:r>
              <a:rPr lang="en-US" sz="3400" dirty="0" smtClean="0">
                <a:solidFill>
                  <a:srgbClr val="FFFF00"/>
                </a:solidFill>
              </a:rPr>
              <a:t>Nitrogen</a:t>
            </a:r>
            <a:r>
              <a:rPr lang="en-US" sz="3400" dirty="0" smtClean="0"/>
              <a:t> is important!</a:t>
            </a:r>
            <a:endParaRPr lang="en-US" sz="3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86229"/>
            <a:ext cx="8229600" cy="2769544"/>
          </a:xfrm>
        </p:spPr>
        <p:txBody>
          <a:bodyPr>
            <a:normAutofit lnSpcReduction="10000"/>
          </a:bodyPr>
          <a:lstStyle/>
          <a:p>
            <a:r>
              <a:rPr lang="en-US" sz="2600" dirty="0" smtClean="0"/>
              <a:t>Add </a:t>
            </a:r>
            <a:r>
              <a:rPr lang="en-US" sz="2600" dirty="0" smtClean="0">
                <a:solidFill>
                  <a:srgbClr val="FFFF00"/>
                </a:solidFill>
              </a:rPr>
              <a:t>nitrogen-bearing molecules </a:t>
            </a:r>
            <a:r>
              <a:rPr lang="en-US" sz="2600" dirty="0" smtClean="0"/>
              <a:t>– nitrogen </a:t>
            </a:r>
            <a:r>
              <a:rPr lang="en-US" sz="2600" dirty="0" smtClean="0">
                <a:solidFill>
                  <a:srgbClr val="FFFF00"/>
                </a:solidFill>
              </a:rPr>
              <a:t>highly abundant </a:t>
            </a:r>
            <a:r>
              <a:rPr lang="en-US" sz="2600" dirty="0" smtClean="0"/>
              <a:t>in the Solar System and in disks and primarily found as </a:t>
            </a:r>
            <a:r>
              <a:rPr lang="en-US" sz="2600" dirty="0" smtClean="0">
                <a:solidFill>
                  <a:srgbClr val="FFFF00"/>
                </a:solidFill>
              </a:rPr>
              <a:t>N</a:t>
            </a:r>
            <a:r>
              <a:rPr lang="en-US" sz="2600" baseline="-25000" dirty="0" smtClean="0">
                <a:solidFill>
                  <a:srgbClr val="FFFF00"/>
                </a:solidFill>
              </a:rPr>
              <a:t>2</a:t>
            </a:r>
          </a:p>
          <a:p>
            <a:r>
              <a:rPr lang="en-US" sz="2600" dirty="0" smtClean="0"/>
              <a:t>Some N present in the form of </a:t>
            </a:r>
            <a:r>
              <a:rPr lang="en-US" sz="2600" dirty="0" smtClean="0">
                <a:solidFill>
                  <a:srgbClr val="FFFF00"/>
                </a:solidFill>
              </a:rPr>
              <a:t>NH</a:t>
            </a:r>
            <a:r>
              <a:rPr lang="en-US" sz="2600" baseline="-25000" dirty="0" smtClean="0">
                <a:solidFill>
                  <a:srgbClr val="FFFF00"/>
                </a:solidFill>
              </a:rPr>
              <a:t>3</a:t>
            </a:r>
          </a:p>
          <a:p>
            <a:pPr marL="0" indent="0">
              <a:buNone/>
            </a:pPr>
            <a:r>
              <a:rPr lang="en-US" sz="2600" dirty="0" smtClean="0"/>
              <a:t>	=&gt; Use the </a:t>
            </a:r>
            <a:r>
              <a:rPr lang="en-US" sz="2600" dirty="0" smtClean="0">
                <a:solidFill>
                  <a:srgbClr val="FFFF00"/>
                </a:solidFill>
              </a:rPr>
              <a:t>median</a:t>
            </a:r>
            <a:r>
              <a:rPr lang="en-US" sz="2600" dirty="0" smtClean="0"/>
              <a:t> and </a:t>
            </a:r>
            <a:r>
              <a:rPr lang="en-US" sz="2600" dirty="0" smtClean="0">
                <a:solidFill>
                  <a:srgbClr val="FFFF00"/>
                </a:solidFill>
              </a:rPr>
              <a:t>maximum</a:t>
            </a:r>
            <a:r>
              <a:rPr lang="en-US" sz="2600" dirty="0" smtClean="0"/>
              <a:t> </a:t>
            </a:r>
            <a:r>
              <a:rPr lang="en-US" sz="2600" dirty="0" smtClean="0">
                <a:solidFill>
                  <a:srgbClr val="FFFF00"/>
                </a:solidFill>
              </a:rPr>
              <a:t>NH</a:t>
            </a:r>
            <a:r>
              <a:rPr lang="en-US" sz="2600" baseline="-25000" dirty="0" smtClean="0">
                <a:solidFill>
                  <a:srgbClr val="FFFF00"/>
                </a:solidFill>
              </a:rPr>
              <a:t>3</a:t>
            </a:r>
            <a:r>
              <a:rPr lang="en-US" sz="2600" dirty="0" smtClean="0"/>
              <a:t> abundances 	observed in </a:t>
            </a:r>
            <a:r>
              <a:rPr lang="en-US" sz="2600" dirty="0" err="1" smtClean="0">
                <a:solidFill>
                  <a:srgbClr val="FFFF00"/>
                </a:solidFill>
              </a:rPr>
              <a:t>protostellar</a:t>
            </a:r>
            <a:r>
              <a:rPr lang="en-US" sz="2600" dirty="0" smtClean="0">
                <a:solidFill>
                  <a:srgbClr val="FFFF00"/>
                </a:solidFill>
              </a:rPr>
              <a:t> cores </a:t>
            </a:r>
            <a:r>
              <a:rPr lang="en-US" sz="2600" dirty="0" smtClean="0"/>
              <a:t>from </a:t>
            </a:r>
            <a:r>
              <a:rPr lang="en-US" sz="2600" i="1" dirty="0" smtClean="0">
                <a:solidFill>
                  <a:srgbClr val="FFFF00"/>
                </a:solidFill>
              </a:rPr>
              <a:t>Spitzer</a:t>
            </a:r>
            <a:r>
              <a:rPr lang="en-US" sz="2600" dirty="0" smtClean="0">
                <a:solidFill>
                  <a:srgbClr val="FFFF00"/>
                </a:solidFill>
              </a:rPr>
              <a:t> c2d Legacy ice 	survey </a:t>
            </a:r>
            <a:r>
              <a:rPr lang="en-US" sz="2600" dirty="0" smtClean="0"/>
              <a:t>(Oberg et al. 2008, Oberg et al. 2011, etc.)</a:t>
            </a:r>
            <a:endParaRPr lang="en-US" sz="2600" dirty="0" smtClean="0">
              <a:solidFill>
                <a:srgbClr val="FFFF00"/>
              </a:solidFill>
            </a:endParaRP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endParaRPr lang="en-US" baseline="-25000" dirty="0" smtClean="0"/>
          </a:p>
          <a:p>
            <a:pPr lvl="1"/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1189019" y="3566633"/>
            <a:ext cx="6796354" cy="3080274"/>
            <a:chOff x="0" y="-76621"/>
            <a:chExt cx="9144000" cy="4160102"/>
          </a:xfrm>
        </p:grpSpPr>
        <p:pic>
          <p:nvPicPr>
            <p:cNvPr id="9" name="Picture 8" descr="Screen Shot 2016-03-07 at 2.12.34 P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7769" b="58524"/>
            <a:stretch/>
          </p:blipFill>
          <p:spPr>
            <a:xfrm>
              <a:off x="0" y="-76621"/>
              <a:ext cx="9144000" cy="2981266"/>
            </a:xfrm>
            <a:prstGeom prst="rect">
              <a:avLst/>
            </a:prstGeom>
          </p:spPr>
        </p:pic>
        <p:pic>
          <p:nvPicPr>
            <p:cNvPr id="10" name="Picture 9" descr="Screen Shot 2016-03-07 at 2.12.34 P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0528"/>
            <a:stretch/>
          </p:blipFill>
          <p:spPr>
            <a:xfrm>
              <a:off x="0" y="2904645"/>
              <a:ext cx="9144000" cy="1178836"/>
            </a:xfrm>
            <a:prstGeom prst="rect">
              <a:avLst/>
            </a:prstGeom>
          </p:spPr>
        </p:pic>
      </p:grpSp>
      <p:sp>
        <p:nvSpPr>
          <p:cNvPr id="12" name="TextBox 11"/>
          <p:cNvSpPr txBox="1"/>
          <p:nvPr/>
        </p:nvSpPr>
        <p:spPr>
          <a:xfrm>
            <a:off x="1121459" y="6351155"/>
            <a:ext cx="3430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solidFill>
                  <a:schemeClr val="bg1"/>
                </a:solidFill>
              </a:rPr>
              <a:t>Mumma&amp;Charnley</a:t>
            </a:r>
            <a:r>
              <a:rPr lang="en-US" sz="1400" dirty="0" smtClean="0">
                <a:solidFill>
                  <a:schemeClr val="bg1"/>
                </a:solidFill>
              </a:rPr>
              <a:t>(2011)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61264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03641"/>
            <a:ext cx="8229600" cy="1143000"/>
          </a:xfrm>
        </p:spPr>
        <p:txBody>
          <a:bodyPr>
            <a:normAutofit/>
          </a:bodyPr>
          <a:lstStyle/>
          <a:p>
            <a:r>
              <a:rPr lang="en-US" sz="3400" dirty="0" smtClean="0"/>
              <a:t>Ice Morphology</a:t>
            </a:r>
            <a:endParaRPr lang="en-US" sz="3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544" y="2094045"/>
            <a:ext cx="3940923" cy="37557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/>
              <a:t>The </a:t>
            </a:r>
            <a:r>
              <a:rPr lang="en-US" sz="2400" dirty="0">
                <a:solidFill>
                  <a:srgbClr val="FFFF00"/>
                </a:solidFill>
              </a:rPr>
              <a:t>binding energies </a:t>
            </a:r>
            <a:r>
              <a:rPr lang="en-US" sz="2400" dirty="0"/>
              <a:t>of </a:t>
            </a:r>
            <a:r>
              <a:rPr lang="en-US" sz="2400" dirty="0" smtClean="0">
                <a:solidFill>
                  <a:srgbClr val="FFFF00"/>
                </a:solidFill>
              </a:rPr>
              <a:t>N</a:t>
            </a:r>
            <a:r>
              <a:rPr lang="en-US" sz="2400" baseline="-25000" dirty="0" smtClean="0">
                <a:solidFill>
                  <a:srgbClr val="FFFF00"/>
                </a:solidFill>
              </a:rPr>
              <a:t>2</a:t>
            </a:r>
            <a:r>
              <a:rPr lang="en-US" sz="2400" dirty="0" smtClean="0"/>
              <a:t> varies </a:t>
            </a:r>
            <a:r>
              <a:rPr lang="en-US" sz="2400" dirty="0"/>
              <a:t>by a factor of ~</a:t>
            </a:r>
            <a:r>
              <a:rPr lang="en-US" sz="2400" dirty="0">
                <a:solidFill>
                  <a:srgbClr val="FFFF00"/>
                </a:solidFill>
              </a:rPr>
              <a:t>1.7</a:t>
            </a:r>
            <a:r>
              <a:rPr lang="en-US" sz="2400" dirty="0"/>
              <a:t> depending on </a:t>
            </a:r>
            <a:r>
              <a:rPr lang="en-US" sz="2400" dirty="0" smtClean="0"/>
              <a:t>whether </a:t>
            </a:r>
            <a:r>
              <a:rPr lang="en-US" sz="2400" dirty="0"/>
              <a:t>N2 </a:t>
            </a:r>
            <a:r>
              <a:rPr lang="en-US" sz="2400" dirty="0" smtClean="0"/>
              <a:t>is </a:t>
            </a:r>
            <a:r>
              <a:rPr lang="en-US" sz="2400" dirty="0">
                <a:solidFill>
                  <a:srgbClr val="FFFF00"/>
                </a:solidFill>
              </a:rPr>
              <a:t>pure</a:t>
            </a:r>
            <a:r>
              <a:rPr lang="en-US" sz="2400" dirty="0"/>
              <a:t> or </a:t>
            </a:r>
            <a:r>
              <a:rPr lang="en-US" sz="2400" dirty="0">
                <a:solidFill>
                  <a:srgbClr val="FFFF00"/>
                </a:solidFill>
              </a:rPr>
              <a:t>water dominated </a:t>
            </a:r>
            <a:r>
              <a:rPr lang="en-US" sz="2400" dirty="0" smtClean="0">
                <a:solidFill>
                  <a:srgbClr val="FFFF00"/>
                </a:solidFill>
              </a:rPr>
              <a:t>ice</a:t>
            </a:r>
            <a:endParaRPr lang="en-US" sz="2400" dirty="0">
              <a:solidFill>
                <a:srgbClr val="FFFF00"/>
              </a:solidFill>
            </a:endParaRPr>
          </a:p>
          <a:p>
            <a:endParaRPr lang="en-US" dirty="0"/>
          </a:p>
        </p:txBody>
      </p:sp>
      <p:pic>
        <p:nvPicPr>
          <p:cNvPr id="4" name="Picture 3" descr="Screen Shot 2016-03-07 at 2.25.4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6467" y="986227"/>
            <a:ext cx="4949371" cy="53499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985931" y="6055420"/>
            <a:ext cx="3430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Fayolle+16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60517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1458"/>
            <a:ext cx="8229600" cy="1143000"/>
          </a:xfrm>
        </p:spPr>
        <p:txBody>
          <a:bodyPr>
            <a:normAutofit/>
          </a:bodyPr>
          <a:lstStyle/>
          <a:p>
            <a:r>
              <a:rPr lang="en-US" sz="3000" dirty="0">
                <a:solidFill>
                  <a:srgbClr val="FFFF00"/>
                </a:solidFill>
              </a:rPr>
              <a:t>N/O </a:t>
            </a:r>
            <a:r>
              <a:rPr lang="en-US" sz="3000" dirty="0" smtClean="0"/>
              <a:t>ratios in </a:t>
            </a:r>
            <a:r>
              <a:rPr lang="en-US" sz="3000" dirty="0" smtClean="0">
                <a:solidFill>
                  <a:srgbClr val="FFFF00"/>
                </a:solidFill>
              </a:rPr>
              <a:t>static disks: </a:t>
            </a:r>
            <a:r>
              <a:rPr lang="en-US" sz="3000" dirty="0" smtClean="0">
                <a:solidFill>
                  <a:srgbClr val="FFFFFF"/>
                </a:solidFill>
              </a:rPr>
              <a:t>highly</a:t>
            </a:r>
            <a:r>
              <a:rPr lang="en-US" sz="3000" dirty="0" smtClean="0">
                <a:solidFill>
                  <a:srgbClr val="FFFF00"/>
                </a:solidFill>
              </a:rPr>
              <a:t> enhanced gas N/O </a:t>
            </a:r>
            <a:r>
              <a:rPr lang="en-US" sz="3000" dirty="0" smtClean="0">
                <a:solidFill>
                  <a:srgbClr val="FFFFFF"/>
                </a:solidFill>
              </a:rPr>
              <a:t>compared to the </a:t>
            </a:r>
            <a:r>
              <a:rPr lang="en-US" sz="3000" dirty="0" smtClean="0">
                <a:solidFill>
                  <a:srgbClr val="FFFF00"/>
                </a:solidFill>
              </a:rPr>
              <a:t>average value </a:t>
            </a:r>
            <a:endParaRPr lang="en-US" sz="3000" dirty="0"/>
          </a:p>
        </p:txBody>
      </p:sp>
      <p:pic>
        <p:nvPicPr>
          <p:cNvPr id="4" name="Picture 3" descr="N_O_ratio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7247" y="1134838"/>
            <a:ext cx="3701733" cy="555259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466674" y="6401470"/>
            <a:ext cx="3430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Piso, </a:t>
            </a:r>
            <a:r>
              <a:rPr lang="en-US" sz="1400" dirty="0" err="1" smtClean="0">
                <a:solidFill>
                  <a:schemeClr val="bg1"/>
                </a:solidFill>
              </a:rPr>
              <a:t>Pegues</a:t>
            </a:r>
            <a:r>
              <a:rPr lang="en-US" sz="1400" dirty="0" smtClean="0">
                <a:solidFill>
                  <a:schemeClr val="bg1"/>
                </a:solidFill>
              </a:rPr>
              <a:t>, Oberg (2016)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99124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N_O_water_ice_many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88" y="1901621"/>
            <a:ext cx="6034493" cy="48275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2518"/>
            <a:ext cx="8229600" cy="1143000"/>
          </a:xfrm>
        </p:spPr>
        <p:txBody>
          <a:bodyPr>
            <a:normAutofit/>
          </a:bodyPr>
          <a:lstStyle/>
          <a:p>
            <a:r>
              <a:rPr lang="en-US" sz="3000" dirty="0" smtClean="0">
                <a:solidFill>
                  <a:srgbClr val="FFFF00"/>
                </a:solidFill>
              </a:rPr>
              <a:t>Disk dynamics </a:t>
            </a:r>
            <a:r>
              <a:rPr lang="en-US" sz="3000" dirty="0" smtClean="0"/>
              <a:t>and </a:t>
            </a:r>
            <a:r>
              <a:rPr lang="en-US" sz="3000" dirty="0" smtClean="0">
                <a:solidFill>
                  <a:srgbClr val="FFFF00"/>
                </a:solidFill>
              </a:rPr>
              <a:t>ice morphology </a:t>
            </a:r>
            <a:r>
              <a:rPr lang="en-US" sz="3000" dirty="0" smtClean="0"/>
              <a:t>may change the </a:t>
            </a:r>
            <a:r>
              <a:rPr lang="en-US" sz="3000" dirty="0" smtClean="0">
                <a:solidFill>
                  <a:srgbClr val="FFFF00"/>
                </a:solidFill>
              </a:rPr>
              <a:t>N</a:t>
            </a:r>
            <a:r>
              <a:rPr lang="en-US" sz="3000" baseline="-25000" dirty="0" smtClean="0">
                <a:solidFill>
                  <a:srgbClr val="FFFF00"/>
                </a:solidFill>
              </a:rPr>
              <a:t>2</a:t>
            </a:r>
            <a:r>
              <a:rPr lang="en-US" sz="3000" dirty="0" smtClean="0"/>
              <a:t> snowline locations by a </a:t>
            </a:r>
            <a:r>
              <a:rPr lang="en-US" sz="3000" dirty="0" smtClean="0">
                <a:solidFill>
                  <a:srgbClr val="FFFF00"/>
                </a:solidFill>
              </a:rPr>
              <a:t>factor of 7</a:t>
            </a:r>
            <a:r>
              <a:rPr lang="en-US" sz="3000" dirty="0" smtClean="0"/>
              <a:t>!</a:t>
            </a:r>
            <a:endParaRPr lang="en-US" sz="3000" baseline="-25000" dirty="0"/>
          </a:p>
        </p:txBody>
      </p:sp>
      <p:sp>
        <p:nvSpPr>
          <p:cNvPr id="6" name="TextBox 5"/>
          <p:cNvSpPr txBox="1"/>
          <p:nvPr/>
        </p:nvSpPr>
        <p:spPr>
          <a:xfrm>
            <a:off x="4028476" y="6442499"/>
            <a:ext cx="23466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Piso, </a:t>
            </a:r>
            <a:r>
              <a:rPr lang="en-US" sz="1400" dirty="0" err="1" smtClean="0">
                <a:solidFill>
                  <a:schemeClr val="bg1"/>
                </a:solidFill>
              </a:rPr>
              <a:t>Pegues</a:t>
            </a:r>
            <a:r>
              <a:rPr lang="en-US" sz="1400" dirty="0" smtClean="0">
                <a:solidFill>
                  <a:schemeClr val="bg1"/>
                </a:solidFill>
              </a:rPr>
              <a:t>, Oberg (2016)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765731" y="3292527"/>
            <a:ext cx="22298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FF00"/>
                </a:solidFill>
              </a:rPr>
              <a:t>N</a:t>
            </a:r>
            <a:r>
              <a:rPr lang="en-US" sz="2400" baseline="-25000" dirty="0" smtClean="0">
                <a:solidFill>
                  <a:srgbClr val="FFFF00"/>
                </a:solidFill>
              </a:rPr>
              <a:t>2</a:t>
            </a:r>
            <a:r>
              <a:rPr lang="en-US" sz="2400" dirty="0" smtClean="0"/>
              <a:t> snowlines span </a:t>
            </a:r>
            <a:r>
              <a:rPr lang="en-US" sz="2400" dirty="0" smtClean="0">
                <a:solidFill>
                  <a:srgbClr val="FFFF00"/>
                </a:solidFill>
              </a:rPr>
              <a:t>11-79 AU</a:t>
            </a:r>
            <a:r>
              <a:rPr lang="en-US" sz="2400" dirty="0" smtClean="0"/>
              <a:t>!</a:t>
            </a:r>
            <a:endParaRPr lang="en-US" sz="2400" dirty="0"/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2080674" y="1806490"/>
            <a:ext cx="65310" cy="1070369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871291" y="1334716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</a:t>
            </a:r>
            <a:r>
              <a:rPr lang="en-US" baseline="-25000" dirty="0" smtClean="0"/>
              <a:t>2</a:t>
            </a:r>
            <a:r>
              <a:rPr lang="en-US" dirty="0" smtClean="0"/>
              <a:t>O</a:t>
            </a:r>
            <a:endParaRPr lang="en-US" dirty="0"/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3002003" y="1806490"/>
            <a:ext cx="65308" cy="742560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3975122" y="1671715"/>
            <a:ext cx="81407" cy="427520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4214090" y="1681430"/>
            <a:ext cx="244220" cy="1598400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743941" y="1335197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</a:t>
            </a:r>
            <a:r>
              <a:rPr lang="en-US" baseline="-25000" dirty="0" smtClean="0"/>
              <a:t>2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651752" y="1308502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O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298491" y="1308983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</a:t>
            </a:r>
            <a:r>
              <a:rPr lang="en-US" baseline="-25000" dirty="0" smtClean="0"/>
              <a:t>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40878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02752"/>
            <a:ext cx="8229600" cy="5423411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Takeaway point 2: </a:t>
            </a:r>
            <a:r>
              <a:rPr lang="en-US" dirty="0">
                <a:solidFill>
                  <a:srgbClr val="FFFFFF"/>
                </a:solidFill>
              </a:rPr>
              <a:t>Gas phase N/O ratios are highly enhanced throughout most of the disk compared to the average value, and more enhanced than the C/O </a:t>
            </a:r>
            <a:r>
              <a:rPr lang="en-US" dirty="0" smtClean="0">
                <a:solidFill>
                  <a:srgbClr val="FFFFFF"/>
                </a:solidFill>
              </a:rPr>
              <a:t>ratio</a:t>
            </a:r>
          </a:p>
          <a:p>
            <a:pPr marL="0" indent="0" algn="ctr">
              <a:buNone/>
            </a:pPr>
            <a:endParaRPr lang="en-US" dirty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dirty="0" smtClean="0">
                <a:solidFill>
                  <a:srgbClr val="FFFFFF"/>
                </a:solidFill>
              </a:rPr>
              <a:t>Takeaway point 3: </a:t>
            </a:r>
            <a:r>
              <a:rPr lang="en-US" dirty="0">
                <a:solidFill>
                  <a:srgbClr val="FFFFFF"/>
                </a:solidFill>
              </a:rPr>
              <a:t>The locations of the CO and N</a:t>
            </a:r>
            <a:r>
              <a:rPr lang="en-US" baseline="-25000" dirty="0">
                <a:solidFill>
                  <a:srgbClr val="FFFFFF"/>
                </a:solidFill>
              </a:rPr>
              <a:t>2</a:t>
            </a:r>
            <a:r>
              <a:rPr lang="en-US" dirty="0">
                <a:solidFill>
                  <a:srgbClr val="FFFFFF"/>
                </a:solidFill>
              </a:rPr>
              <a:t> snowlines are highly uncertain and can span several tens of AU due to disk dynamics and ice </a:t>
            </a:r>
            <a:r>
              <a:rPr lang="en-US" dirty="0" smtClean="0">
                <a:solidFill>
                  <a:srgbClr val="FFFFFF"/>
                </a:solidFill>
              </a:rPr>
              <a:t>morphology =&gt; observations are KEY</a:t>
            </a:r>
            <a:endParaRPr lang="en-US" dirty="0">
              <a:solidFill>
                <a:srgbClr val="FFFFFF"/>
              </a:solidFill>
            </a:endParaRPr>
          </a:p>
          <a:p>
            <a:pPr marL="0" indent="0" algn="ctr">
              <a:buNone/>
            </a:pPr>
            <a:endParaRPr lang="en-US" dirty="0">
              <a:solidFill>
                <a:srgbClr val="FFFFFF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19006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3387" y="27020"/>
            <a:ext cx="8229600" cy="1143000"/>
          </a:xfrm>
        </p:spPr>
        <p:txBody>
          <a:bodyPr>
            <a:noAutofit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NEXT STEPS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3" name="Picture 2" descr="disk_semenov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325" y="1016834"/>
            <a:ext cx="8972172" cy="515489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637474" y="6208221"/>
            <a:ext cx="24920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/>
              <a:t>Henning&amp;Semenov</a:t>
            </a:r>
            <a:r>
              <a:rPr lang="en-US" sz="1400" dirty="0" smtClean="0"/>
              <a:t> (2013)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1407515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92110" y="123488"/>
            <a:ext cx="620918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/>
              <a:t>Additional </a:t>
            </a:r>
            <a:r>
              <a:rPr lang="en-US" sz="3000" dirty="0" smtClean="0">
                <a:solidFill>
                  <a:srgbClr val="FFFF00"/>
                </a:solidFill>
              </a:rPr>
              <a:t>chemical</a:t>
            </a:r>
            <a:r>
              <a:rPr lang="en-US" sz="3000" dirty="0" smtClean="0"/>
              <a:t> and </a:t>
            </a:r>
            <a:r>
              <a:rPr lang="en-US" sz="3000" dirty="0" smtClean="0">
                <a:solidFill>
                  <a:srgbClr val="FFFF00"/>
                </a:solidFill>
              </a:rPr>
              <a:t>dynamical</a:t>
            </a:r>
            <a:r>
              <a:rPr lang="en-US" sz="3000" dirty="0" smtClean="0"/>
              <a:t> processes to be </a:t>
            </a:r>
            <a:r>
              <a:rPr lang="en-US" sz="3000" dirty="0" smtClean="0">
                <a:solidFill>
                  <a:srgbClr val="FFFF00"/>
                </a:solidFill>
              </a:rPr>
              <a:t>explored</a:t>
            </a:r>
            <a:endParaRPr lang="en-US" sz="3000" dirty="0">
              <a:solidFill>
                <a:srgbClr val="FFFF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979385" y="6469371"/>
            <a:ext cx="11063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Piso+15</a:t>
            </a:r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3" name="Picture 2" descr="paper_tabl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643" y="1186190"/>
            <a:ext cx="6829650" cy="526906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772753" y="1924484"/>
            <a:ext cx="206632" cy="160944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772753" y="2290714"/>
            <a:ext cx="206632" cy="160944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7566516" y="1917350"/>
            <a:ext cx="379693" cy="325030"/>
            <a:chOff x="7566516" y="1917350"/>
            <a:chExt cx="379693" cy="325030"/>
          </a:xfrm>
          <a:effectLst/>
        </p:grpSpPr>
        <p:cxnSp>
          <p:nvCxnSpPr>
            <p:cNvPr id="8" name="Straight Connector 7"/>
            <p:cNvCxnSpPr/>
            <p:nvPr/>
          </p:nvCxnSpPr>
          <p:spPr>
            <a:xfrm>
              <a:off x="7566516" y="2037094"/>
              <a:ext cx="175652" cy="205286"/>
            </a:xfrm>
            <a:prstGeom prst="line">
              <a:avLst/>
            </a:prstGeom>
            <a:ln>
              <a:solidFill>
                <a:srgbClr val="008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V="1">
              <a:off x="7738601" y="1917350"/>
              <a:ext cx="207608" cy="317896"/>
            </a:xfrm>
            <a:prstGeom prst="line">
              <a:avLst/>
            </a:prstGeom>
            <a:ln>
              <a:solidFill>
                <a:srgbClr val="008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7566516" y="2290714"/>
            <a:ext cx="379693" cy="325030"/>
            <a:chOff x="7566516" y="1917350"/>
            <a:chExt cx="379693" cy="325030"/>
          </a:xfrm>
          <a:effectLst/>
        </p:grpSpPr>
        <p:cxnSp>
          <p:nvCxnSpPr>
            <p:cNvPr id="13" name="Straight Connector 12"/>
            <p:cNvCxnSpPr/>
            <p:nvPr/>
          </p:nvCxnSpPr>
          <p:spPr>
            <a:xfrm>
              <a:off x="7566516" y="2037094"/>
              <a:ext cx="175652" cy="205286"/>
            </a:xfrm>
            <a:prstGeom prst="line">
              <a:avLst/>
            </a:prstGeom>
            <a:ln>
              <a:solidFill>
                <a:srgbClr val="008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V="1">
              <a:off x="7738601" y="1917350"/>
              <a:ext cx="207608" cy="317896"/>
            </a:xfrm>
            <a:prstGeom prst="line">
              <a:avLst/>
            </a:prstGeom>
            <a:ln>
              <a:solidFill>
                <a:srgbClr val="008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4851014" y="6161594"/>
            <a:ext cx="32698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Piso, Oberg, </a:t>
            </a:r>
            <a:r>
              <a:rPr lang="en-US" sz="1400" dirty="0" err="1" smtClean="0">
                <a:solidFill>
                  <a:schemeClr val="bg1"/>
                </a:solidFill>
              </a:rPr>
              <a:t>Birnstiel</a:t>
            </a:r>
            <a:r>
              <a:rPr lang="en-US" sz="1400" dirty="0" smtClean="0">
                <a:solidFill>
                  <a:schemeClr val="bg1"/>
                </a:solidFill>
              </a:rPr>
              <a:t>, Murray-Clay  (2015)</a:t>
            </a:r>
            <a:endParaRPr lang="en-US" sz="1400" dirty="0">
              <a:solidFill>
                <a:schemeClr val="bg1"/>
              </a:solidFill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7566516" y="4227323"/>
            <a:ext cx="379693" cy="325030"/>
            <a:chOff x="7566516" y="1917350"/>
            <a:chExt cx="379693" cy="325030"/>
          </a:xfrm>
          <a:effectLst/>
        </p:grpSpPr>
        <p:cxnSp>
          <p:nvCxnSpPr>
            <p:cNvPr id="20" name="Straight Connector 19"/>
            <p:cNvCxnSpPr/>
            <p:nvPr/>
          </p:nvCxnSpPr>
          <p:spPr>
            <a:xfrm>
              <a:off x="7566516" y="2037094"/>
              <a:ext cx="175652" cy="205286"/>
            </a:xfrm>
            <a:prstGeom prst="line">
              <a:avLst/>
            </a:prstGeom>
            <a:ln>
              <a:solidFill>
                <a:srgbClr val="008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7738601" y="1917350"/>
              <a:ext cx="207608" cy="317896"/>
            </a:xfrm>
            <a:prstGeom prst="line">
              <a:avLst/>
            </a:prstGeom>
            <a:ln>
              <a:solidFill>
                <a:srgbClr val="008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Rectangle 23"/>
          <p:cNvSpPr/>
          <p:nvPr/>
        </p:nvSpPr>
        <p:spPr>
          <a:xfrm>
            <a:off x="1792110" y="3012724"/>
            <a:ext cx="5774406" cy="486359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1792110" y="5712580"/>
            <a:ext cx="5774406" cy="486359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125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Chemistry</a:t>
            </a:r>
            <a:r>
              <a:rPr lang="en-US" dirty="0" smtClean="0"/>
              <a:t> and </a:t>
            </a:r>
            <a:r>
              <a:rPr lang="en-US" dirty="0" smtClean="0">
                <a:solidFill>
                  <a:srgbClr val="FFFF00"/>
                </a:solidFill>
              </a:rPr>
              <a:t>Dynamics</a:t>
            </a:r>
            <a:r>
              <a:rPr lang="en-US" dirty="0" smtClean="0"/>
              <a:t> need to be </a:t>
            </a:r>
            <a:r>
              <a:rPr lang="en-US" dirty="0" smtClean="0">
                <a:solidFill>
                  <a:srgbClr val="FFFF00"/>
                </a:solidFill>
              </a:rPr>
              <a:t>coupled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4" name="Picture 3" descr="chemical_timescale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62200"/>
            <a:ext cx="9144000" cy="21231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164179" y="4187898"/>
            <a:ext cx="24730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Semenov &amp; </a:t>
            </a:r>
            <a:r>
              <a:rPr lang="en-US" sz="1400" dirty="0" err="1" smtClean="0">
                <a:solidFill>
                  <a:schemeClr val="bg1"/>
                </a:solidFill>
              </a:rPr>
              <a:t>Wiebe</a:t>
            </a:r>
            <a:r>
              <a:rPr lang="en-US" sz="1400" dirty="0" smtClean="0">
                <a:solidFill>
                  <a:schemeClr val="bg1"/>
                </a:solidFill>
              </a:rPr>
              <a:t> (2011)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51565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Fundamental Questions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514350" indent="-514350">
              <a:buAutoNum type="arabicPeriod"/>
            </a:pPr>
            <a:r>
              <a:rPr lang="en-US" sz="3800" dirty="0" smtClean="0"/>
              <a:t>Where in the disk can giant planets form?</a:t>
            </a:r>
          </a:p>
          <a:p>
            <a:pPr marL="0" indent="0">
              <a:buNone/>
            </a:pPr>
            <a:r>
              <a:rPr lang="en-US" sz="3800" dirty="0" smtClean="0"/>
              <a:t>     </a:t>
            </a:r>
            <a:r>
              <a:rPr lang="en-US" dirty="0" smtClean="0">
                <a:solidFill>
                  <a:srgbClr val="FFFF00"/>
                </a:solidFill>
              </a:rPr>
              <a:t>Piso </a:t>
            </a:r>
            <a:r>
              <a:rPr lang="en-US" dirty="0" smtClean="0">
                <a:solidFill>
                  <a:srgbClr val="FFFF00"/>
                </a:solidFill>
              </a:rPr>
              <a:t>&amp; </a:t>
            </a:r>
            <a:r>
              <a:rPr lang="en-US" dirty="0" err="1" smtClean="0">
                <a:solidFill>
                  <a:srgbClr val="FFFF00"/>
                </a:solidFill>
              </a:rPr>
              <a:t>Youdin</a:t>
            </a:r>
            <a:r>
              <a:rPr lang="en-US" dirty="0" smtClean="0">
                <a:solidFill>
                  <a:srgbClr val="FFFF00"/>
                </a:solidFill>
              </a:rPr>
              <a:t> </a:t>
            </a:r>
            <a:r>
              <a:rPr lang="en-US" dirty="0" smtClean="0">
                <a:solidFill>
                  <a:srgbClr val="FFFF00"/>
                </a:solidFill>
              </a:rPr>
              <a:t>(2014)</a:t>
            </a:r>
          </a:p>
          <a:p>
            <a:pPr marL="0" indent="0">
              <a:buNone/>
            </a:pPr>
            <a:r>
              <a:rPr lang="en-US" dirty="0">
                <a:solidFill>
                  <a:srgbClr val="FFFF00"/>
                </a:solidFill>
              </a:rPr>
              <a:t> </a:t>
            </a:r>
            <a:r>
              <a:rPr lang="en-US" dirty="0" smtClean="0">
                <a:solidFill>
                  <a:srgbClr val="FFFF00"/>
                </a:solidFill>
              </a:rPr>
              <a:t>     </a:t>
            </a:r>
            <a:r>
              <a:rPr lang="en-US" dirty="0" smtClean="0">
                <a:solidFill>
                  <a:srgbClr val="FFFF00"/>
                </a:solidFill>
              </a:rPr>
              <a:t>Piso, </a:t>
            </a:r>
            <a:r>
              <a:rPr lang="en-US" dirty="0" err="1" smtClean="0">
                <a:solidFill>
                  <a:srgbClr val="FFFF00"/>
                </a:solidFill>
              </a:rPr>
              <a:t>Youdin</a:t>
            </a:r>
            <a:r>
              <a:rPr lang="en-US" dirty="0" smtClean="0">
                <a:solidFill>
                  <a:srgbClr val="FFFF00"/>
                </a:solidFill>
              </a:rPr>
              <a:t>, &amp; Murray-Clay </a:t>
            </a:r>
            <a:r>
              <a:rPr lang="en-US" dirty="0" smtClean="0">
                <a:solidFill>
                  <a:srgbClr val="FFFF00"/>
                </a:solidFill>
              </a:rPr>
              <a:t>(</a:t>
            </a:r>
            <a:r>
              <a:rPr lang="en-US" dirty="0" smtClean="0">
                <a:solidFill>
                  <a:srgbClr val="FFFF00"/>
                </a:solidFill>
              </a:rPr>
              <a:t>2015)</a:t>
            </a:r>
            <a:endParaRPr lang="en-US" dirty="0">
              <a:solidFill>
                <a:srgbClr val="FFFF00"/>
              </a:solidFill>
            </a:endParaRPr>
          </a:p>
          <a:p>
            <a:pPr marL="514350" indent="-514350">
              <a:buAutoNum type="arabicPeriod"/>
            </a:pPr>
            <a:endParaRPr lang="en-US" sz="3800" dirty="0" smtClean="0"/>
          </a:p>
          <a:p>
            <a:pPr marL="0" indent="0">
              <a:buNone/>
            </a:pPr>
            <a:r>
              <a:rPr lang="en-US" sz="3800" dirty="0" smtClean="0"/>
              <a:t>2. What compositions will the formed     giant planets have obtained?</a:t>
            </a:r>
            <a:endParaRPr lang="en-US" sz="3800" dirty="0"/>
          </a:p>
          <a:p>
            <a:pPr marL="0" indent="0">
              <a:buNone/>
            </a:pPr>
            <a:r>
              <a:rPr lang="en-US" dirty="0" smtClean="0">
                <a:solidFill>
                  <a:srgbClr val="FFFF00"/>
                </a:solidFill>
              </a:rPr>
              <a:t>     </a:t>
            </a:r>
            <a:r>
              <a:rPr lang="en-US" dirty="0" smtClean="0">
                <a:solidFill>
                  <a:srgbClr val="FFFF00"/>
                </a:solidFill>
              </a:rPr>
              <a:t>Piso, </a:t>
            </a:r>
            <a:r>
              <a:rPr lang="en-US" dirty="0" err="1" smtClean="0">
                <a:solidFill>
                  <a:srgbClr val="FFFF00"/>
                </a:solidFill>
              </a:rPr>
              <a:t>Öberg</a:t>
            </a:r>
            <a:r>
              <a:rPr lang="en-US" dirty="0" smtClean="0">
                <a:solidFill>
                  <a:srgbClr val="FFFF00"/>
                </a:solidFill>
              </a:rPr>
              <a:t>, </a:t>
            </a:r>
            <a:r>
              <a:rPr lang="en-US" dirty="0" err="1" smtClean="0">
                <a:solidFill>
                  <a:srgbClr val="FFFF00"/>
                </a:solidFill>
              </a:rPr>
              <a:t>Birnstiel</a:t>
            </a:r>
            <a:r>
              <a:rPr lang="en-US" dirty="0" smtClean="0">
                <a:solidFill>
                  <a:srgbClr val="FFFF00"/>
                </a:solidFill>
              </a:rPr>
              <a:t>, &amp; Murray-Clay </a:t>
            </a:r>
            <a:r>
              <a:rPr lang="en-US" dirty="0">
                <a:solidFill>
                  <a:srgbClr val="FFFF00"/>
                </a:solidFill>
              </a:rPr>
              <a:t>(</a:t>
            </a:r>
            <a:r>
              <a:rPr lang="en-US" dirty="0" smtClean="0">
                <a:solidFill>
                  <a:srgbClr val="FFFF00"/>
                </a:solidFill>
              </a:rPr>
              <a:t>2015)</a:t>
            </a:r>
            <a:endParaRPr lang="en-US" dirty="0">
              <a:solidFill>
                <a:srgbClr val="FFFF00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FFFF00"/>
                </a:solidFill>
              </a:rPr>
              <a:t>     </a:t>
            </a:r>
            <a:r>
              <a:rPr lang="en-US" dirty="0" smtClean="0">
                <a:solidFill>
                  <a:srgbClr val="FFFF00"/>
                </a:solidFill>
              </a:rPr>
              <a:t>Piso, </a:t>
            </a:r>
            <a:r>
              <a:rPr lang="en-US" dirty="0" err="1" smtClean="0">
                <a:solidFill>
                  <a:srgbClr val="FFFF00"/>
                </a:solidFill>
              </a:rPr>
              <a:t>Pegues</a:t>
            </a:r>
            <a:r>
              <a:rPr lang="en-US" dirty="0">
                <a:solidFill>
                  <a:srgbClr val="FFFF00"/>
                </a:solidFill>
              </a:rPr>
              <a:t>, &amp; </a:t>
            </a:r>
            <a:r>
              <a:rPr lang="en-US" dirty="0" err="1">
                <a:solidFill>
                  <a:srgbClr val="FFFF00"/>
                </a:solidFill>
              </a:rPr>
              <a:t>Öberg</a:t>
            </a:r>
            <a:r>
              <a:rPr lang="en-US" dirty="0">
                <a:solidFill>
                  <a:srgbClr val="FFFF00"/>
                </a:solidFill>
              </a:rPr>
              <a:t> </a:t>
            </a:r>
            <a:r>
              <a:rPr lang="en-US" dirty="0">
                <a:solidFill>
                  <a:srgbClr val="FFFF00"/>
                </a:solidFill>
              </a:rPr>
              <a:t>(</a:t>
            </a:r>
            <a:r>
              <a:rPr lang="en-US" dirty="0" smtClean="0">
                <a:solidFill>
                  <a:srgbClr val="FFFF00"/>
                </a:solidFill>
              </a:rPr>
              <a:t>2016)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52488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61662"/>
            <a:ext cx="8229600" cy="570832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Karin </a:t>
            </a:r>
            <a:r>
              <a:rPr lang="en-US" sz="2500" dirty="0" err="1" smtClean="0">
                <a:solidFill>
                  <a:srgbClr val="FFFFFF"/>
                </a:solidFill>
              </a:rPr>
              <a:t>Öberg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Ruth Murray-Clay</a:t>
            </a:r>
          </a:p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Rosanne </a:t>
            </a:r>
            <a:r>
              <a:rPr lang="en-US" sz="2500" dirty="0">
                <a:solidFill>
                  <a:srgbClr val="FFFFFF"/>
                </a:solidFill>
              </a:rPr>
              <a:t>D</a:t>
            </a:r>
            <a:r>
              <a:rPr lang="en-US" sz="2500" dirty="0" smtClean="0">
                <a:solidFill>
                  <a:srgbClr val="FFFFFF"/>
                </a:solidFill>
              </a:rPr>
              <a:t>i Stefano</a:t>
            </a:r>
          </a:p>
          <a:p>
            <a:pPr marL="0" indent="0" algn="ctr">
              <a:buNone/>
            </a:pPr>
            <a:r>
              <a:rPr lang="en-US" sz="2500" dirty="0" err="1" smtClean="0">
                <a:solidFill>
                  <a:srgbClr val="FFFFFF"/>
                </a:solidFill>
              </a:rPr>
              <a:t>Til</a:t>
            </a:r>
            <a:r>
              <a:rPr lang="en-US" sz="2500" dirty="0" smtClean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Birnstiel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 err="1" smtClean="0">
                <a:solidFill>
                  <a:srgbClr val="FFFFFF"/>
                </a:solidFill>
              </a:rPr>
              <a:t>Jamila</a:t>
            </a:r>
            <a:r>
              <a:rPr lang="en-US" sz="2500" dirty="0" smtClean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Pegues</a:t>
            </a:r>
            <a:r>
              <a:rPr lang="en-US" sz="2500" dirty="0" smtClean="0">
                <a:solidFill>
                  <a:srgbClr val="FFFFFF"/>
                </a:solidFill>
              </a:rPr>
              <a:t>, Andrew </a:t>
            </a:r>
            <a:r>
              <a:rPr lang="en-US" sz="2500" dirty="0" err="1" smtClean="0">
                <a:solidFill>
                  <a:srgbClr val="FFFFFF"/>
                </a:solidFill>
              </a:rPr>
              <a:t>Youdin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sz="2500" dirty="0" err="1" smtClean="0">
                <a:solidFill>
                  <a:srgbClr val="FFFFFF"/>
                </a:solidFill>
              </a:rPr>
              <a:t>Dimitar</a:t>
            </a:r>
            <a:r>
              <a:rPr lang="en-US" sz="2500" dirty="0" smtClean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Sasselov</a:t>
            </a:r>
            <a:r>
              <a:rPr lang="en-US" sz="2500" dirty="0" smtClean="0">
                <a:solidFill>
                  <a:srgbClr val="FFFFFF"/>
                </a:solidFill>
              </a:rPr>
              <a:t>, Matt Holman, Sean Andrews, Fred </a:t>
            </a:r>
            <a:r>
              <a:rPr lang="en-US" sz="2500" dirty="0" err="1" smtClean="0">
                <a:solidFill>
                  <a:srgbClr val="FFFFFF"/>
                </a:solidFill>
              </a:rPr>
              <a:t>Ciesla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endParaRPr lang="en-US" sz="2500" dirty="0">
              <a:solidFill>
                <a:srgbClr val="FFFFFF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Acknowledgments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321335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4364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5399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Radial drift </a:t>
            </a:r>
            <a:r>
              <a:rPr lang="en-US" dirty="0" smtClean="0"/>
              <a:t>affects </a:t>
            </a:r>
            <a:r>
              <a:rPr lang="en-US" dirty="0" smtClean="0">
                <a:solidFill>
                  <a:srgbClr val="FFFF00"/>
                </a:solidFill>
              </a:rPr>
              <a:t>snowline location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6" name="Picture 5" descr="desorption_distance_passive_active_colorbar_test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0888" y="889002"/>
            <a:ext cx="5418667" cy="584011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173592" y="6445621"/>
            <a:ext cx="32698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Piso, Oberg, </a:t>
            </a:r>
            <a:r>
              <a:rPr lang="en-US" sz="1400" dirty="0" err="1" smtClean="0">
                <a:solidFill>
                  <a:schemeClr val="bg1"/>
                </a:solidFill>
              </a:rPr>
              <a:t>Birnstiel</a:t>
            </a:r>
            <a:r>
              <a:rPr lang="en-US" sz="1400" dirty="0" smtClean="0">
                <a:solidFill>
                  <a:schemeClr val="bg1"/>
                </a:solidFill>
              </a:rPr>
              <a:t>, Murray-Clay  (2015)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61913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</a:t>
            </a:r>
            <a:r>
              <a:rPr lang="en-US" dirty="0" smtClean="0">
                <a:solidFill>
                  <a:srgbClr val="FFFF00"/>
                </a:solidFill>
              </a:rPr>
              <a:t>desorption distance </a:t>
            </a:r>
            <a:r>
              <a:rPr lang="en-US" dirty="0" smtClean="0"/>
              <a:t>for </a:t>
            </a:r>
            <a:r>
              <a:rPr lang="en-US" dirty="0" smtClean="0">
                <a:solidFill>
                  <a:srgbClr val="FFFF00"/>
                </a:solidFill>
              </a:rPr>
              <a:t>transition disks</a:t>
            </a:r>
            <a:r>
              <a:rPr lang="en-US" dirty="0" smtClean="0"/>
              <a:t> agrees with </a:t>
            </a:r>
            <a:r>
              <a:rPr lang="en-US" dirty="0" smtClean="0">
                <a:solidFill>
                  <a:srgbClr val="FFFF00"/>
                </a:solidFill>
              </a:rPr>
              <a:t>observations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4" name="Picture 3" descr="desorption_distance_transition_disk_1000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8422" y="1761066"/>
            <a:ext cx="6033911" cy="4525434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 flipV="1">
            <a:off x="5144100" y="2297619"/>
            <a:ext cx="0" cy="3024675"/>
          </a:xfrm>
          <a:prstGeom prst="line">
            <a:avLst/>
          </a:prstGeom>
          <a:ln w="12700">
            <a:solidFill>
              <a:schemeClr val="bg1">
                <a:lumMod val="75000"/>
                <a:lumOff val="25000"/>
              </a:schemeClr>
            </a:solidFill>
            <a:prstDash val="sysDash"/>
          </a:ln>
          <a:effectLst/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538416" y="6013301"/>
            <a:ext cx="32698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Piso, Oberg, </a:t>
            </a:r>
            <a:r>
              <a:rPr lang="en-US" sz="1400" dirty="0" err="1" smtClean="0">
                <a:solidFill>
                  <a:schemeClr val="bg1"/>
                </a:solidFill>
              </a:rPr>
              <a:t>Birnstiel</a:t>
            </a:r>
            <a:r>
              <a:rPr lang="en-US" sz="1400" dirty="0" smtClean="0">
                <a:solidFill>
                  <a:schemeClr val="bg1"/>
                </a:solidFill>
              </a:rPr>
              <a:t>, Murray-Clay  (2015)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58159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61662"/>
            <a:ext cx="8229600" cy="570832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Karin </a:t>
            </a:r>
            <a:r>
              <a:rPr lang="en-US" sz="2500" dirty="0" err="1" smtClean="0">
                <a:solidFill>
                  <a:srgbClr val="FFFFFF"/>
                </a:solidFill>
              </a:rPr>
              <a:t>Öberg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Ruth Murray-Clay</a:t>
            </a:r>
          </a:p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Rosanne </a:t>
            </a:r>
            <a:r>
              <a:rPr lang="en-US" sz="2500" dirty="0">
                <a:solidFill>
                  <a:srgbClr val="FFFFFF"/>
                </a:solidFill>
              </a:rPr>
              <a:t>D</a:t>
            </a:r>
            <a:r>
              <a:rPr lang="en-US" sz="2500" dirty="0" smtClean="0">
                <a:solidFill>
                  <a:srgbClr val="FFFFFF"/>
                </a:solidFill>
              </a:rPr>
              <a:t>i Stefano</a:t>
            </a:r>
          </a:p>
          <a:p>
            <a:pPr marL="0" indent="0" algn="ctr">
              <a:buNone/>
            </a:pPr>
            <a:r>
              <a:rPr lang="en-US" sz="2500" dirty="0" err="1" smtClean="0">
                <a:solidFill>
                  <a:srgbClr val="FFFFFF"/>
                </a:solidFill>
              </a:rPr>
              <a:t>Til</a:t>
            </a:r>
            <a:r>
              <a:rPr lang="en-US" sz="2500" dirty="0" smtClean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Birnstiel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 err="1" smtClean="0">
                <a:solidFill>
                  <a:srgbClr val="FFFFFF"/>
                </a:solidFill>
              </a:rPr>
              <a:t>Jamila</a:t>
            </a:r>
            <a:r>
              <a:rPr lang="en-US" sz="2500" dirty="0" smtClean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Pegues</a:t>
            </a:r>
            <a:r>
              <a:rPr lang="en-US" sz="2500" dirty="0" smtClean="0">
                <a:solidFill>
                  <a:srgbClr val="FFFFFF"/>
                </a:solidFill>
              </a:rPr>
              <a:t>, Andrew </a:t>
            </a:r>
            <a:r>
              <a:rPr lang="en-US" sz="2500" dirty="0" err="1" smtClean="0">
                <a:solidFill>
                  <a:srgbClr val="FFFFFF"/>
                </a:solidFill>
              </a:rPr>
              <a:t>Youdin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sz="2500" dirty="0" err="1" smtClean="0">
                <a:solidFill>
                  <a:srgbClr val="FFFFFF"/>
                </a:solidFill>
              </a:rPr>
              <a:t>Dimitar</a:t>
            </a:r>
            <a:r>
              <a:rPr lang="en-US" sz="2500" dirty="0" smtClean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Sasselov</a:t>
            </a:r>
            <a:r>
              <a:rPr lang="en-US" sz="2500" dirty="0" smtClean="0">
                <a:solidFill>
                  <a:srgbClr val="FFFFFF"/>
                </a:solidFill>
              </a:rPr>
              <a:t>, Matt Holman, Sean Andrews, Fred </a:t>
            </a:r>
            <a:r>
              <a:rPr lang="en-US" sz="2500" dirty="0" err="1" smtClean="0">
                <a:solidFill>
                  <a:srgbClr val="FFFFFF"/>
                </a:solidFill>
              </a:rPr>
              <a:t>Ciesla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sz="2500" dirty="0" err="1">
                <a:solidFill>
                  <a:srgbClr val="FFFFFF"/>
                </a:solidFill>
              </a:rPr>
              <a:t>Xuening</a:t>
            </a:r>
            <a:r>
              <a:rPr lang="en-US" sz="2500" dirty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Bai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>
                <a:solidFill>
                  <a:srgbClr val="FFFFFF"/>
                </a:solidFill>
              </a:rPr>
              <a:t>Jenny </a:t>
            </a:r>
            <a:r>
              <a:rPr lang="en-US" sz="2500" dirty="0" smtClean="0">
                <a:solidFill>
                  <a:srgbClr val="FFFFFF"/>
                </a:solidFill>
              </a:rPr>
              <a:t>Bergner, </a:t>
            </a:r>
            <a:r>
              <a:rPr lang="en-US" sz="2500" dirty="0" err="1">
                <a:solidFill>
                  <a:srgbClr val="FFFFFF"/>
                </a:solidFill>
              </a:rPr>
              <a:t>Ilse</a:t>
            </a:r>
            <a:r>
              <a:rPr lang="en-US" sz="2500" dirty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Cleeves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>
                <a:solidFill>
                  <a:srgbClr val="FFFFFF"/>
                </a:solidFill>
              </a:rPr>
              <a:t>Ian </a:t>
            </a:r>
            <a:r>
              <a:rPr lang="en-US" sz="2500" dirty="0" err="1" smtClean="0">
                <a:solidFill>
                  <a:srgbClr val="FFFFFF"/>
                </a:solidFill>
              </a:rPr>
              <a:t>Czekala</a:t>
            </a:r>
            <a:r>
              <a:rPr lang="en-US" sz="2500" dirty="0" smtClean="0">
                <a:solidFill>
                  <a:srgbClr val="FFFFFF"/>
                </a:solidFill>
              </a:rPr>
              <a:t>, Edith </a:t>
            </a:r>
            <a:r>
              <a:rPr lang="en-US" sz="2500" dirty="0" err="1">
                <a:solidFill>
                  <a:srgbClr val="FFFFFF"/>
                </a:solidFill>
              </a:rPr>
              <a:t>Fayolle</a:t>
            </a:r>
            <a:r>
              <a:rPr lang="en-US" sz="2500" dirty="0">
                <a:solidFill>
                  <a:srgbClr val="FFFFFF"/>
                </a:solidFill>
              </a:rPr>
              <a:t>, </a:t>
            </a:r>
            <a:r>
              <a:rPr lang="en-US" sz="2500" dirty="0" smtClean="0">
                <a:solidFill>
                  <a:srgbClr val="FFFFFF"/>
                </a:solidFill>
              </a:rPr>
              <a:t>Dawn </a:t>
            </a:r>
            <a:r>
              <a:rPr lang="en-US" sz="2500" dirty="0" err="1" smtClean="0">
                <a:solidFill>
                  <a:srgbClr val="FFFFFF"/>
                </a:solidFill>
              </a:rPr>
              <a:t>Graninger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 err="1">
                <a:solidFill>
                  <a:srgbClr val="FFFFFF"/>
                </a:solidFill>
              </a:rPr>
              <a:t>Viviana</a:t>
            </a:r>
            <a:r>
              <a:rPr lang="en-US" sz="2500" dirty="0">
                <a:solidFill>
                  <a:srgbClr val="FFFFFF"/>
                </a:solidFill>
              </a:rPr>
              <a:t> </a:t>
            </a:r>
            <a:r>
              <a:rPr lang="en-US" sz="2500" dirty="0" smtClean="0">
                <a:solidFill>
                  <a:srgbClr val="FFFFFF"/>
                </a:solidFill>
              </a:rPr>
              <a:t>Guzman, Jane Huang, </a:t>
            </a:r>
            <a:r>
              <a:rPr lang="en-US" sz="2500" dirty="0">
                <a:solidFill>
                  <a:srgbClr val="FFFFFF"/>
                </a:solidFill>
              </a:rPr>
              <a:t>Ryan Loomis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>
                <a:solidFill>
                  <a:srgbClr val="FFFFFF"/>
                </a:solidFill>
              </a:rPr>
              <a:t>Meredith </a:t>
            </a:r>
            <a:r>
              <a:rPr lang="en-US" sz="2500" dirty="0" err="1" smtClean="0">
                <a:solidFill>
                  <a:srgbClr val="FFFFFF"/>
                </a:solidFill>
              </a:rPr>
              <a:t>MacGregor</a:t>
            </a:r>
            <a:r>
              <a:rPr lang="en-US" sz="2500" dirty="0" smtClean="0">
                <a:solidFill>
                  <a:srgbClr val="FFFFFF"/>
                </a:solidFill>
              </a:rPr>
              <a:t>, Chris </a:t>
            </a:r>
            <a:r>
              <a:rPr lang="en-US" sz="2500" dirty="0" err="1" smtClean="0">
                <a:solidFill>
                  <a:srgbClr val="FFFFFF"/>
                </a:solidFill>
              </a:rPr>
              <a:t>Merchantz</a:t>
            </a:r>
            <a:r>
              <a:rPr lang="en-US" sz="2500" dirty="0" smtClean="0">
                <a:solidFill>
                  <a:srgbClr val="FFFFFF"/>
                </a:solidFill>
              </a:rPr>
              <a:t>, Charlie Qi, </a:t>
            </a:r>
            <a:r>
              <a:rPr lang="en-US" sz="2500" dirty="0">
                <a:solidFill>
                  <a:srgbClr val="FFFFFF"/>
                </a:solidFill>
              </a:rPr>
              <a:t>Mahesh </a:t>
            </a:r>
            <a:r>
              <a:rPr lang="en-US" sz="2500" dirty="0" err="1" smtClean="0">
                <a:solidFill>
                  <a:srgbClr val="FFFFFF"/>
                </a:solidFill>
              </a:rPr>
              <a:t>Rajappan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>
                <a:solidFill>
                  <a:srgbClr val="FFFFFF"/>
                </a:solidFill>
              </a:rPr>
              <a:t>Luca </a:t>
            </a:r>
            <a:r>
              <a:rPr lang="en-US" sz="2500" dirty="0" smtClean="0">
                <a:solidFill>
                  <a:srgbClr val="FFFFFF"/>
                </a:solidFill>
              </a:rPr>
              <a:t>Ricci, Anjali </a:t>
            </a:r>
            <a:r>
              <a:rPr lang="en-US" sz="2500" dirty="0" err="1" smtClean="0">
                <a:solidFill>
                  <a:srgbClr val="FFFFFF"/>
                </a:solidFill>
              </a:rPr>
              <a:t>Tripathi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>
                <a:solidFill>
                  <a:srgbClr val="FFFFFF"/>
                </a:solidFill>
              </a:rPr>
              <a:t>David </a:t>
            </a:r>
            <a:r>
              <a:rPr lang="en-US" sz="2500" dirty="0" err="1" smtClean="0">
                <a:solidFill>
                  <a:srgbClr val="FFFFFF"/>
                </a:solidFill>
              </a:rPr>
              <a:t>Wilner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endParaRPr lang="en-US" sz="2500" dirty="0">
              <a:solidFill>
                <a:srgbClr val="FFFFFF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Acknowledgments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4822456"/>
      </p:ext>
    </p:extLst>
  </p:cSld>
  <p:clrMapOvr>
    <a:masterClrMapping/>
  </p:clrMapOvr>
</p:sld>
</file>

<file path=ppt/theme/theme1.xml><?xml version="1.0" encoding="utf-8"?>
<a:theme xmlns:a="http://schemas.openxmlformats.org/drawingml/2006/main" name=" Black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 Black .thmx</Template>
  <TotalTime>47339</TotalTime>
  <Words>2931</Words>
  <Application>Microsoft Macintosh PowerPoint</Application>
  <PresentationFormat>On-screen Show (4:3)</PresentationFormat>
  <Paragraphs>418</Paragraphs>
  <Slides>82</Slides>
  <Notes>26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82</vt:i4>
      </vt:variant>
    </vt:vector>
  </HeadingPairs>
  <TitlesOfParts>
    <vt:vector size="83" baseType="lpstr">
      <vt:lpstr> Black </vt:lpstr>
      <vt:lpstr>Origins of Gas Giant Compositions: The Role of Disk Location and Dynamics</vt:lpstr>
      <vt:lpstr>Acknowledgments</vt:lpstr>
      <vt:lpstr>Acknowledgments</vt:lpstr>
      <vt:lpstr>Acknowledgments</vt:lpstr>
      <vt:lpstr>Acknowledgments</vt:lpstr>
      <vt:lpstr>Acknowledgments</vt:lpstr>
      <vt:lpstr>Acknowledgments</vt:lpstr>
      <vt:lpstr>Acknowledgments</vt:lpstr>
      <vt:lpstr>Acknowledgments</vt:lpstr>
      <vt:lpstr>Acknowledgments</vt:lpstr>
      <vt:lpstr>Acknowledgments</vt:lpstr>
      <vt:lpstr>Acknowledgments</vt:lpstr>
      <vt:lpstr>Acknowledgments</vt:lpstr>
      <vt:lpstr>Acknowledgments</vt:lpstr>
      <vt:lpstr>Fundamental Questions</vt:lpstr>
      <vt:lpstr>PowerPoint Presentation</vt:lpstr>
      <vt:lpstr>PowerPoint Presentation</vt:lpstr>
      <vt:lpstr>Gas Giants</vt:lpstr>
      <vt:lpstr>Disk-Planet Connection</vt:lpstr>
      <vt:lpstr>Thesis Structure</vt:lpstr>
      <vt:lpstr>Thesis Structure</vt:lpstr>
      <vt:lpstr>Minimum Core Masses for Giant Planet Formation</vt:lpstr>
      <vt:lpstr>Giant planet formation requires fast core growth</vt:lpstr>
      <vt:lpstr>PowerPoint Presentation</vt:lpstr>
      <vt:lpstr>Core Accretion at high planetesimal accretion rates yields steady state</vt:lpstr>
      <vt:lpstr>PowerPoint Presentation</vt:lpstr>
      <vt:lpstr>Planetesimal accretion is not constant at a given location throughout disk life</vt:lpstr>
      <vt:lpstr>Planetesimal accretion is not constant at a given location throughout disk life</vt:lpstr>
      <vt:lpstr>PowerPoint Presentation</vt:lpstr>
      <vt:lpstr>PowerPoint Presentation</vt:lpstr>
      <vt:lpstr>PowerPoint Presentation</vt:lpstr>
      <vt:lpstr>Model Assumptions</vt:lpstr>
      <vt:lpstr>Static profiles connected by global cooling equation  </vt:lpstr>
      <vt:lpstr>PowerPoint Presentation</vt:lpstr>
      <vt:lpstr>PowerPoint Presentation</vt:lpstr>
      <vt:lpstr>   Adiabatic gradient                 is                            variable for realistic EOS</vt:lpstr>
      <vt:lpstr>   Adiabatic gradient                 is                            variable for realistic EOS</vt:lpstr>
      <vt:lpstr>   Adiabatic gradient                 is                            variable for realistic EOS</vt:lpstr>
      <vt:lpstr>   Adiabatic gradient                 is                            variable for realistic EOS</vt:lpstr>
      <vt:lpstr>   Adiabatic gradient                 is                            variable for realistic EOS</vt:lpstr>
      <vt:lpstr>Variations in       due to non-ideal EOS effects INCREASE Mcrit</vt:lpstr>
      <vt:lpstr>PowerPoint Presentation</vt:lpstr>
      <vt:lpstr>PowerPoint Presentation</vt:lpstr>
      <vt:lpstr>Grain growth opacity DECREASES Mcrit</vt:lpstr>
      <vt:lpstr>Grain growth opacity DECREASES Mcrit</vt:lpstr>
      <vt:lpstr>Grain growth opacity DECREASES Mcrit</vt:lpstr>
      <vt:lpstr>PowerPoint Presentation</vt:lpstr>
      <vt:lpstr>PowerPoint Presentation</vt:lpstr>
      <vt:lpstr>Thesis Structure</vt:lpstr>
      <vt:lpstr>Snowline Locations in Protoplanetary Disks and  C/N/O ratios</vt:lpstr>
      <vt:lpstr>BASIC IDEA</vt:lpstr>
      <vt:lpstr>Disk structure is complex!</vt:lpstr>
      <vt:lpstr>Snowlines of volatile molecules have been detected in disks</vt:lpstr>
      <vt:lpstr>More volatile snowlines in disks</vt:lpstr>
      <vt:lpstr>C/O ratio is an important signature of atmospheric chemistry </vt:lpstr>
      <vt:lpstr>Some giant planets may have C/O ratios different from the stellar value of 0.54 </vt:lpstr>
      <vt:lpstr>PowerPoint Presentation</vt:lpstr>
      <vt:lpstr>WHY Different C/O Ratios?</vt:lpstr>
      <vt:lpstr>PowerPoint Presentation</vt:lpstr>
      <vt:lpstr>Understand how radial drift, gas accretion and ice morphology affect snowline locations, and thus the C/O ratio in gas and dust throughout the disk</vt:lpstr>
      <vt:lpstr>Radial drift of solids</vt:lpstr>
      <vt:lpstr>Gas disk accretes onto the central star</vt:lpstr>
      <vt:lpstr>Timescales for desorption, radial drift and gas accretion ARE comparable</vt:lpstr>
      <vt:lpstr>We determined upper limits for the C/O ratio across the disk</vt:lpstr>
      <vt:lpstr>Ice Morphology</vt:lpstr>
      <vt:lpstr>Disk dynamics and ice morphology may change the CO snowline location by a factor of 7!</vt:lpstr>
      <vt:lpstr>Disk dynamics and ice morphology may change the CO snowline location by a factor of 7!</vt:lpstr>
      <vt:lpstr>Disk dynamics and ice morphology may change the CO snowline location by a factor of 7!</vt:lpstr>
      <vt:lpstr>Disk dynamics and ice morphology may change the CO snowline location by a factor of 7!</vt:lpstr>
      <vt:lpstr>Disk dynamics and ice morphology may change the CO snowline location by a factor of 7!</vt:lpstr>
      <vt:lpstr>Nitrogen is important!</vt:lpstr>
      <vt:lpstr>Ice Morphology</vt:lpstr>
      <vt:lpstr>N/O ratios in static disks: highly enhanced gas N/O compared to the average value </vt:lpstr>
      <vt:lpstr>Disk dynamics and ice morphology may change the N2 snowline locations by a factor of 7!</vt:lpstr>
      <vt:lpstr>PowerPoint Presentation</vt:lpstr>
      <vt:lpstr>NEXT STEPS</vt:lpstr>
      <vt:lpstr>PowerPoint Presentation</vt:lpstr>
      <vt:lpstr>Chemistry and Dynamics need to be coupled</vt:lpstr>
      <vt:lpstr>Fundamental Questions</vt:lpstr>
      <vt:lpstr>PowerPoint Presentation</vt:lpstr>
      <vt:lpstr>Radial drift affects snowline location</vt:lpstr>
      <vt:lpstr>The desorption distance for transition disks agrees with observations</vt:lpstr>
    </vt:vector>
  </TitlesOfParts>
  <Company>Harvard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On the Minimum Core Mass for Giant Planet Formation</dc:title>
  <dc:creator>Ana-Maria Piso</dc:creator>
  <cp:lastModifiedBy>Ana-Maria Piso</cp:lastModifiedBy>
  <cp:revision>559</cp:revision>
  <dcterms:created xsi:type="dcterms:W3CDTF">2013-05-20T23:08:21Z</dcterms:created>
  <dcterms:modified xsi:type="dcterms:W3CDTF">2016-04-25T17:24:19Z</dcterms:modified>
</cp:coreProperties>
</file>